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9" r:id="rId5"/>
    <p:sldId id="258" r:id="rId6"/>
    <p:sldId id="260" r:id="rId7"/>
    <p:sldId id="261" r:id="rId8"/>
  </p:sldIdLst>
  <p:sldSz cx="12192000" cy="6858000"/>
  <p:notesSz cx="6858000" cy="9144000"/>
  <p:custDataLst>
    <p:tags r:id="rId9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756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B0B58-0147-4B18-A3DC-A3594FAB2F49}" type="datetimeFigureOut">
              <a:rPr lang="ru-RU" smtClean="0"/>
              <a:t>30.01.2018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945AC-EB74-4492-8898-8D403E47F0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4842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B0B58-0147-4B18-A3DC-A3594FAB2F49}" type="datetimeFigureOut">
              <a:rPr lang="ru-RU" smtClean="0"/>
              <a:t>30.01.2018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945AC-EB74-4492-8898-8D403E47F0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0247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B0B58-0147-4B18-A3DC-A3594FAB2F49}" type="datetimeFigureOut">
              <a:rPr lang="ru-RU" smtClean="0"/>
              <a:t>30.01.2018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945AC-EB74-4492-8898-8D403E47F0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3351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B0B58-0147-4B18-A3DC-A3594FAB2F49}" type="datetimeFigureOut">
              <a:rPr lang="ru-RU" smtClean="0"/>
              <a:t>30.01.2018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945AC-EB74-4492-8898-8D403E47F0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999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B0B58-0147-4B18-A3DC-A3594FAB2F49}" type="datetimeFigureOut">
              <a:rPr lang="ru-RU" smtClean="0"/>
              <a:t>30.01.2018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945AC-EB74-4492-8898-8D403E47F0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3333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B0B58-0147-4B18-A3DC-A3594FAB2F49}" type="datetimeFigureOut">
              <a:rPr lang="ru-RU" smtClean="0"/>
              <a:t>30.01.2018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945AC-EB74-4492-8898-8D403E47F0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6924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B0B58-0147-4B18-A3DC-A3594FAB2F49}" type="datetimeFigureOut">
              <a:rPr lang="ru-RU" smtClean="0"/>
              <a:t>30.01.2018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945AC-EB74-4492-8898-8D403E47F0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8494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B0B58-0147-4B18-A3DC-A3594FAB2F49}" type="datetimeFigureOut">
              <a:rPr lang="ru-RU" smtClean="0"/>
              <a:t>30.01.2018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945AC-EB74-4492-8898-8D403E47F0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1658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B0B58-0147-4B18-A3DC-A3594FAB2F49}" type="datetimeFigureOut">
              <a:rPr lang="ru-RU" smtClean="0"/>
              <a:t>30.01.2018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945AC-EB74-4492-8898-8D403E47F0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0646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B0B58-0147-4B18-A3DC-A3594FAB2F49}" type="datetimeFigureOut">
              <a:rPr lang="ru-RU" smtClean="0"/>
              <a:t>30.01.2018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945AC-EB74-4492-8898-8D403E47F0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2756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B0B58-0147-4B18-A3DC-A3594FAB2F49}" type="datetimeFigureOut">
              <a:rPr lang="ru-RU" smtClean="0"/>
              <a:t>30.01.2018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945AC-EB74-4492-8898-8D403E47F0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5238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0B0B58-0147-4B18-A3DC-A3594FAB2F49}" type="datetimeFigureOut">
              <a:rPr lang="ru-RU" smtClean="0"/>
              <a:t>30.01.2018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4945AC-EB74-4492-8898-8D403E47F0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6020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5400" b="1" i="1" dirty="0">
                <a:latin typeface="GOST type B" pitchFamily="34" charset="0"/>
              </a:rPr>
              <a:t>Диметрическая проекция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8408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3352" y="260648"/>
            <a:ext cx="11809312" cy="765720"/>
          </a:xfrm>
        </p:spPr>
        <p:txBody>
          <a:bodyPr>
            <a:noAutofit/>
          </a:bodyPr>
          <a:lstStyle/>
          <a:p>
            <a:r>
              <a:rPr lang="ru-RU" b="1" i="1" dirty="0">
                <a:latin typeface="GOST type B" pitchFamily="34" charset="0"/>
              </a:rPr>
              <a:t>Построение осей при помощи циркуля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55840" y="1469670"/>
            <a:ext cx="6943770" cy="4854764"/>
          </a:xfrm>
        </p:spPr>
        <p:txBody>
          <a:bodyPr>
            <a:noAutofit/>
          </a:bodyPr>
          <a:lstStyle/>
          <a:p>
            <a:pPr marL="265113" indent="-265113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ru-RU" sz="2700" b="1" dirty="0">
                <a:latin typeface="GOST type B" pitchFamily="34" charset="0"/>
                <a:ea typeface="+mj-ea"/>
                <a:cs typeface="+mj-cs"/>
              </a:rPr>
              <a:t>Проводим вертикально ось </a:t>
            </a:r>
            <a:r>
              <a:rPr lang="en-US" sz="2700" b="1" i="1" dirty="0">
                <a:latin typeface="GOST type B" pitchFamily="34" charset="0"/>
                <a:ea typeface="+mj-ea"/>
                <a:cs typeface="+mj-cs"/>
              </a:rPr>
              <a:t>z</a:t>
            </a:r>
            <a:r>
              <a:rPr lang="ru-RU" sz="2700" b="1" dirty="0">
                <a:latin typeface="GOST type B" pitchFamily="34" charset="0"/>
                <a:ea typeface="+mj-ea"/>
                <a:cs typeface="+mj-cs"/>
              </a:rPr>
              <a:t>.</a:t>
            </a:r>
          </a:p>
          <a:p>
            <a:pPr marL="265113" indent="-265113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ru-RU" sz="2700" b="1" dirty="0">
                <a:latin typeface="GOST type B" pitchFamily="34" charset="0"/>
                <a:ea typeface="+mj-ea"/>
                <a:cs typeface="+mj-cs"/>
              </a:rPr>
              <a:t>Отмечаем точку </a:t>
            </a:r>
            <a:r>
              <a:rPr lang="ru-RU" sz="2700" b="1" i="1" dirty="0">
                <a:latin typeface="GOST type B" pitchFamily="34" charset="0"/>
                <a:ea typeface="+mj-ea"/>
                <a:cs typeface="+mj-cs"/>
              </a:rPr>
              <a:t>О</a:t>
            </a:r>
            <a:r>
              <a:rPr lang="ru-RU" sz="2700" b="1" dirty="0">
                <a:latin typeface="GOST type B" pitchFamily="34" charset="0"/>
                <a:ea typeface="+mj-ea"/>
                <a:cs typeface="+mj-cs"/>
              </a:rPr>
              <a:t>.</a:t>
            </a:r>
          </a:p>
          <a:p>
            <a:pPr marL="265113" indent="-265113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ru-RU" sz="2700" b="1" dirty="0">
                <a:latin typeface="GOST type B" pitchFamily="34" charset="0"/>
                <a:ea typeface="+mj-ea"/>
                <a:cs typeface="+mj-cs"/>
              </a:rPr>
              <a:t>Из точки </a:t>
            </a:r>
            <a:r>
              <a:rPr lang="ru-RU" sz="2700" b="1" i="1" dirty="0">
                <a:latin typeface="GOST type B" pitchFamily="34" charset="0"/>
                <a:ea typeface="+mj-ea"/>
                <a:cs typeface="+mj-cs"/>
              </a:rPr>
              <a:t>О</a:t>
            </a:r>
            <a:r>
              <a:rPr lang="ru-RU" sz="2700" b="1" dirty="0">
                <a:latin typeface="GOST type B" pitchFamily="34" charset="0"/>
                <a:ea typeface="+mj-ea"/>
                <a:cs typeface="+mj-cs"/>
              </a:rPr>
              <a:t> слева проводим дугу радиусом </a:t>
            </a:r>
            <a:r>
              <a:rPr lang="en-US" sz="2700" b="1" i="1" dirty="0">
                <a:latin typeface="GOST type B" pitchFamily="34" charset="0"/>
                <a:ea typeface="+mj-ea"/>
                <a:cs typeface="+mj-cs"/>
              </a:rPr>
              <a:t>R</a:t>
            </a:r>
            <a:r>
              <a:rPr lang="ru-RU" sz="2700" b="1" dirty="0">
                <a:latin typeface="GOST type B" pitchFamily="34" charset="0"/>
                <a:ea typeface="+mj-ea"/>
                <a:cs typeface="+mj-cs"/>
              </a:rPr>
              <a:t>. Получаем точку </a:t>
            </a:r>
            <a:r>
              <a:rPr lang="ru-RU" sz="2700" b="1" i="1" dirty="0">
                <a:latin typeface="GOST type B" pitchFamily="34" charset="0"/>
                <a:ea typeface="+mj-ea"/>
                <a:cs typeface="+mj-cs"/>
              </a:rPr>
              <a:t>А</a:t>
            </a:r>
            <a:r>
              <a:rPr lang="ru-RU" sz="2700" b="1" dirty="0">
                <a:latin typeface="GOST type B" pitchFamily="34" charset="0"/>
                <a:ea typeface="+mj-ea"/>
                <a:cs typeface="+mj-cs"/>
              </a:rPr>
              <a:t>.</a:t>
            </a:r>
          </a:p>
          <a:p>
            <a:pPr marL="265113" indent="-265113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ru-RU" sz="2700" b="1" dirty="0">
                <a:latin typeface="GOST type B" pitchFamily="34" charset="0"/>
                <a:ea typeface="+mj-ea"/>
                <a:cs typeface="+mj-cs"/>
              </a:rPr>
              <a:t>Из точки </a:t>
            </a:r>
            <a:r>
              <a:rPr lang="ru-RU" sz="2700" b="1" i="1" dirty="0">
                <a:latin typeface="GOST type B" pitchFamily="34" charset="0"/>
                <a:ea typeface="+mj-ea"/>
                <a:cs typeface="+mj-cs"/>
              </a:rPr>
              <a:t>А</a:t>
            </a:r>
            <a:r>
              <a:rPr lang="ru-RU" sz="2700" b="1" dirty="0">
                <a:latin typeface="GOST type B" pitchFamily="34" charset="0"/>
                <a:ea typeface="+mj-ea"/>
                <a:cs typeface="+mj-cs"/>
              </a:rPr>
              <a:t> радиусом </a:t>
            </a:r>
            <a:r>
              <a:rPr lang="en-US" sz="2700" b="1" i="1" dirty="0">
                <a:latin typeface="GOST type B" pitchFamily="34" charset="0"/>
                <a:ea typeface="+mj-ea"/>
                <a:cs typeface="+mj-cs"/>
              </a:rPr>
              <a:t>1,5R</a:t>
            </a:r>
            <a:r>
              <a:rPr lang="en-US" sz="2700" b="1" dirty="0">
                <a:latin typeface="GOST type B" pitchFamily="34" charset="0"/>
                <a:ea typeface="+mj-ea"/>
                <a:cs typeface="+mj-cs"/>
              </a:rPr>
              <a:t> </a:t>
            </a:r>
            <a:r>
              <a:rPr lang="ru-RU" sz="2700" b="1" dirty="0">
                <a:latin typeface="GOST type B" pitchFamily="34" charset="0"/>
                <a:ea typeface="+mj-ea"/>
                <a:cs typeface="+mj-cs"/>
              </a:rPr>
              <a:t>проводим дугу. Получаем точку </a:t>
            </a:r>
            <a:r>
              <a:rPr lang="ru-RU" sz="2700" b="1" i="1" dirty="0">
                <a:latin typeface="GOST type B" pitchFamily="34" charset="0"/>
                <a:ea typeface="+mj-ea"/>
                <a:cs typeface="+mj-cs"/>
              </a:rPr>
              <a:t>В</a:t>
            </a:r>
            <a:r>
              <a:rPr lang="ru-RU" sz="2700" b="1" dirty="0">
                <a:latin typeface="GOST type B" pitchFamily="34" charset="0"/>
                <a:ea typeface="+mj-ea"/>
                <a:cs typeface="+mj-cs"/>
              </a:rPr>
              <a:t>.</a:t>
            </a:r>
          </a:p>
          <a:p>
            <a:pPr marL="265113" indent="-265113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ru-RU" sz="2700" b="1" dirty="0">
                <a:latin typeface="GOST type B" pitchFamily="34" charset="0"/>
                <a:ea typeface="+mj-ea"/>
                <a:cs typeface="+mj-cs"/>
              </a:rPr>
              <a:t>Из точки </a:t>
            </a:r>
            <a:r>
              <a:rPr lang="ru-RU" sz="2700" b="1" i="1" dirty="0">
                <a:latin typeface="GOST type B" pitchFamily="34" charset="0"/>
                <a:ea typeface="+mj-ea"/>
                <a:cs typeface="+mj-cs"/>
              </a:rPr>
              <a:t>В</a:t>
            </a:r>
            <a:r>
              <a:rPr lang="ru-RU" sz="2700" b="1" dirty="0">
                <a:latin typeface="GOST type B" pitchFamily="34" charset="0"/>
                <a:ea typeface="+mj-ea"/>
                <a:cs typeface="+mj-cs"/>
              </a:rPr>
              <a:t> проводим дугу радиусом </a:t>
            </a:r>
            <a:r>
              <a:rPr lang="ru-RU" sz="2700" b="1" i="1" dirty="0">
                <a:latin typeface="GOST type B" pitchFamily="34" charset="0"/>
                <a:ea typeface="+mj-ea"/>
                <a:cs typeface="+mj-cs"/>
              </a:rPr>
              <a:t>1,5</a:t>
            </a:r>
            <a:r>
              <a:rPr lang="en-US" sz="2700" b="1" i="1" dirty="0">
                <a:latin typeface="GOST type B" pitchFamily="34" charset="0"/>
                <a:ea typeface="+mj-ea"/>
                <a:cs typeface="+mj-cs"/>
              </a:rPr>
              <a:t>R</a:t>
            </a:r>
            <a:r>
              <a:rPr lang="ru-RU" sz="2700" b="1" dirty="0">
                <a:latin typeface="GOST type B" pitchFamily="34" charset="0"/>
                <a:ea typeface="+mj-ea"/>
                <a:cs typeface="+mj-cs"/>
              </a:rPr>
              <a:t>. Получаем точку </a:t>
            </a:r>
            <a:r>
              <a:rPr lang="ru-RU" sz="2700" b="1" i="1" dirty="0">
                <a:latin typeface="GOST type B" pitchFamily="34" charset="0"/>
                <a:ea typeface="+mj-ea"/>
                <a:cs typeface="+mj-cs"/>
              </a:rPr>
              <a:t>С</a:t>
            </a:r>
            <a:r>
              <a:rPr lang="ru-RU" sz="2700" b="1" dirty="0">
                <a:latin typeface="GOST type B" pitchFamily="34" charset="0"/>
                <a:ea typeface="+mj-ea"/>
                <a:cs typeface="+mj-cs"/>
              </a:rPr>
              <a:t>.</a:t>
            </a:r>
          </a:p>
          <a:p>
            <a:pPr marL="265113" indent="-265113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ru-RU" sz="2700" b="1" dirty="0">
                <a:latin typeface="GOST type B" pitchFamily="34" charset="0"/>
                <a:ea typeface="+mj-ea"/>
                <a:cs typeface="+mj-cs"/>
              </a:rPr>
              <a:t>Соединяем точку </a:t>
            </a:r>
            <a:r>
              <a:rPr lang="ru-RU" sz="2700" b="1" i="1" dirty="0">
                <a:latin typeface="GOST type B" pitchFamily="34" charset="0"/>
                <a:ea typeface="+mj-ea"/>
                <a:cs typeface="+mj-cs"/>
              </a:rPr>
              <a:t>О</a:t>
            </a:r>
            <a:r>
              <a:rPr lang="ru-RU" sz="2700" b="1" dirty="0">
                <a:latin typeface="GOST type B" pitchFamily="34" charset="0"/>
                <a:ea typeface="+mj-ea"/>
                <a:cs typeface="+mj-cs"/>
              </a:rPr>
              <a:t> лучами с точками </a:t>
            </a:r>
            <a:r>
              <a:rPr lang="ru-RU" sz="2700" b="1" i="1" dirty="0">
                <a:latin typeface="GOST type B" pitchFamily="34" charset="0"/>
                <a:ea typeface="+mj-ea"/>
                <a:cs typeface="+mj-cs"/>
              </a:rPr>
              <a:t>В</a:t>
            </a:r>
            <a:r>
              <a:rPr lang="ru-RU" sz="2700" b="1" dirty="0">
                <a:latin typeface="GOST type B" pitchFamily="34" charset="0"/>
                <a:ea typeface="+mj-ea"/>
                <a:cs typeface="+mj-cs"/>
              </a:rPr>
              <a:t> и </a:t>
            </a:r>
            <a:r>
              <a:rPr lang="ru-RU" sz="2700" b="1" i="1" dirty="0">
                <a:latin typeface="GOST type B" pitchFamily="34" charset="0"/>
                <a:ea typeface="+mj-ea"/>
                <a:cs typeface="+mj-cs"/>
              </a:rPr>
              <a:t>С</a:t>
            </a:r>
            <a:r>
              <a:rPr lang="ru-RU" sz="2700" b="1" dirty="0">
                <a:latin typeface="GOST type B" pitchFamily="34" charset="0"/>
                <a:ea typeface="+mj-ea"/>
                <a:cs typeface="+mj-cs"/>
              </a:rPr>
              <a:t>. Получаем оси </a:t>
            </a:r>
            <a:r>
              <a:rPr lang="ru-RU" sz="2700" b="1" i="1" dirty="0">
                <a:latin typeface="GOST type B" pitchFamily="34" charset="0"/>
                <a:ea typeface="+mj-ea"/>
                <a:cs typeface="+mj-cs"/>
              </a:rPr>
              <a:t>х</a:t>
            </a:r>
            <a:r>
              <a:rPr lang="ru-RU" sz="2700" b="1" dirty="0">
                <a:latin typeface="GOST type B" pitchFamily="34" charset="0"/>
                <a:ea typeface="+mj-ea"/>
                <a:cs typeface="+mj-cs"/>
              </a:rPr>
              <a:t> и </a:t>
            </a:r>
            <a:r>
              <a:rPr lang="ru-RU" sz="2700" b="1" i="1" dirty="0">
                <a:latin typeface="GOST type B" pitchFamily="34" charset="0"/>
                <a:ea typeface="+mj-ea"/>
                <a:cs typeface="+mj-cs"/>
              </a:rPr>
              <a:t>у</a:t>
            </a:r>
            <a:endParaRPr lang="en-US" sz="2700" b="1" i="1" dirty="0">
              <a:latin typeface="GOST type B" pitchFamily="34" charset="0"/>
              <a:ea typeface="+mj-ea"/>
              <a:cs typeface="+mj-cs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V="1">
            <a:off x="2567608" y="1556792"/>
            <a:ext cx="0" cy="43204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Овал 6"/>
          <p:cNvSpPr/>
          <p:nvPr/>
        </p:nvSpPr>
        <p:spPr>
          <a:xfrm flipV="1">
            <a:off x="2544748" y="3874192"/>
            <a:ext cx="45720" cy="4572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единительная линия 8"/>
          <p:cNvCxnSpPr>
            <a:stCxn id="7" idx="4"/>
          </p:cNvCxnSpPr>
          <p:nvPr/>
        </p:nvCxnSpPr>
        <p:spPr>
          <a:xfrm flipV="1">
            <a:off x="2567608" y="1556792"/>
            <a:ext cx="0" cy="23174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590468" y="1556792"/>
            <a:ext cx="276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z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2283614" y="3611116"/>
            <a:ext cx="336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</a:t>
            </a:r>
            <a:endParaRPr lang="ru-RU" dirty="0"/>
          </a:p>
        </p:txBody>
      </p:sp>
      <p:sp>
        <p:nvSpPr>
          <p:cNvPr id="18" name="Дуга 17"/>
          <p:cNvSpPr/>
          <p:nvPr/>
        </p:nvSpPr>
        <p:spPr>
          <a:xfrm>
            <a:off x="1860618" y="3140968"/>
            <a:ext cx="1492728" cy="1440160"/>
          </a:xfrm>
          <a:prstGeom prst="arc">
            <a:avLst>
              <a:gd name="adj1" fmla="val 8481370"/>
              <a:gd name="adj2" fmla="val 16519950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2270531" y="2996952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  <a:endParaRPr lang="ru-RU" dirty="0"/>
          </a:p>
        </p:txBody>
      </p:sp>
      <p:sp>
        <p:nvSpPr>
          <p:cNvPr id="20" name="Овал 19"/>
          <p:cNvSpPr/>
          <p:nvPr/>
        </p:nvSpPr>
        <p:spPr>
          <a:xfrm flipV="1">
            <a:off x="2547004" y="3118108"/>
            <a:ext cx="45720" cy="4572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Дуга 23"/>
          <p:cNvSpPr/>
          <p:nvPr/>
        </p:nvSpPr>
        <p:spPr>
          <a:xfrm>
            <a:off x="1485168" y="2054499"/>
            <a:ext cx="2169393" cy="2169393"/>
          </a:xfrm>
          <a:prstGeom prst="arc">
            <a:avLst>
              <a:gd name="adj1" fmla="val 3165669"/>
              <a:gd name="adj2" fmla="val 8601230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TextBox 24"/>
          <p:cNvSpPr txBox="1"/>
          <p:nvPr/>
        </p:nvSpPr>
        <p:spPr>
          <a:xfrm>
            <a:off x="1631504" y="3926009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  <a:endParaRPr lang="ru-RU" dirty="0"/>
          </a:p>
        </p:txBody>
      </p:sp>
      <p:sp>
        <p:nvSpPr>
          <p:cNvPr id="27" name="Овал 26"/>
          <p:cNvSpPr/>
          <p:nvPr/>
        </p:nvSpPr>
        <p:spPr>
          <a:xfrm flipV="1">
            <a:off x="1851093" y="3949819"/>
            <a:ext cx="45720" cy="4572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Дуга 27"/>
          <p:cNvSpPr/>
          <p:nvPr/>
        </p:nvSpPr>
        <p:spPr>
          <a:xfrm>
            <a:off x="789257" y="2887983"/>
            <a:ext cx="2169393" cy="2169393"/>
          </a:xfrm>
          <a:prstGeom prst="arc">
            <a:avLst>
              <a:gd name="adj1" fmla="val 20198316"/>
              <a:gd name="adj2" fmla="val 1725324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Овал 28"/>
          <p:cNvSpPr/>
          <p:nvPr/>
        </p:nvSpPr>
        <p:spPr>
          <a:xfrm flipV="1">
            <a:off x="2918487" y="4143618"/>
            <a:ext cx="45720" cy="4572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TextBox 29"/>
          <p:cNvSpPr txBox="1"/>
          <p:nvPr/>
        </p:nvSpPr>
        <p:spPr>
          <a:xfrm>
            <a:off x="3071664" y="4017103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  <a:endParaRPr lang="ru-RU" dirty="0"/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 flipH="1">
            <a:off x="911424" y="3897052"/>
            <a:ext cx="1650660" cy="18002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2569864" y="3897052"/>
            <a:ext cx="1365896" cy="97210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839416" y="3973974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х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3719736" y="4361283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у</a:t>
            </a:r>
          </a:p>
        </p:txBody>
      </p:sp>
    </p:spTree>
    <p:extLst>
      <p:ext uri="{BB962C8B-B14F-4D97-AF65-F5344CB8AC3E}">
        <p14:creationId xmlns:p14="http://schemas.microsoft.com/office/powerpoint/2010/main" val="3133488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3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00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00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8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000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000"/>
                            </p:stCondLst>
                            <p:childTnLst>
                              <p:par>
                                <p:cTn id="7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000"/>
                            </p:stCondLst>
                            <p:childTnLst>
                              <p:par>
                                <p:cTn id="7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00"/>
                            </p:stCondLst>
                            <p:childTnLst>
                              <p:par>
                                <p:cTn id="8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500"/>
                            </p:stCondLst>
                            <p:childTnLst>
                              <p:par>
                                <p:cTn id="9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500"/>
                            </p:stCondLst>
                            <p:childTnLst>
                              <p:par>
                                <p:cTn id="9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500"/>
                            </p:stCondLst>
                            <p:childTnLst>
                              <p:par>
                                <p:cTn id="99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2" grpId="0"/>
      <p:bldP spid="13" grpId="0"/>
      <p:bldP spid="18" grpId="0" animBg="1"/>
      <p:bldP spid="18" grpId="1" animBg="1"/>
      <p:bldP spid="19" grpId="0"/>
      <p:bldP spid="19" grpId="1"/>
      <p:bldP spid="20" grpId="0" animBg="1"/>
      <p:bldP spid="20" grpId="1" animBg="1"/>
      <p:bldP spid="24" grpId="0" animBg="1"/>
      <p:bldP spid="24" grpId="1" animBg="1"/>
      <p:bldP spid="25" grpId="0"/>
      <p:bldP spid="25" grpId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0"/>
      <p:bldP spid="30" grpId="1"/>
      <p:bldP spid="46" grpId="0"/>
      <p:bldP spid="4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9336" y="188640"/>
            <a:ext cx="11953328" cy="765720"/>
          </a:xfrm>
        </p:spPr>
        <p:txBody>
          <a:bodyPr>
            <a:noAutofit/>
          </a:bodyPr>
          <a:lstStyle/>
          <a:p>
            <a:r>
              <a:rPr lang="ru-RU" b="1" i="1" dirty="0">
                <a:latin typeface="GOST type B" pitchFamily="34" charset="0"/>
              </a:rPr>
              <a:t>Построение осей при помощи угольника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78152" y="980728"/>
            <a:ext cx="7920880" cy="5414899"/>
          </a:xfrm>
        </p:spPr>
        <p:txBody>
          <a:bodyPr>
            <a:noAutofit/>
          </a:bodyPr>
          <a:lstStyle/>
          <a:p>
            <a:pPr marL="265113" indent="-265113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ru-RU" sz="2700" b="1" dirty="0">
                <a:latin typeface="GOST type B" pitchFamily="34" charset="0"/>
                <a:ea typeface="+mj-ea"/>
                <a:cs typeface="+mj-cs"/>
              </a:rPr>
              <a:t>Проводим вертикально ось </a:t>
            </a:r>
            <a:r>
              <a:rPr lang="en-US" sz="2700" b="1" i="1" dirty="0">
                <a:latin typeface="GOST type B" pitchFamily="34" charset="0"/>
                <a:ea typeface="+mj-ea"/>
                <a:cs typeface="+mj-cs"/>
              </a:rPr>
              <a:t>z</a:t>
            </a:r>
            <a:r>
              <a:rPr lang="ru-RU" sz="2700" b="1" dirty="0">
                <a:latin typeface="GOST type B" pitchFamily="34" charset="0"/>
                <a:ea typeface="+mj-ea"/>
                <a:cs typeface="+mj-cs"/>
              </a:rPr>
              <a:t>.</a:t>
            </a:r>
          </a:p>
          <a:p>
            <a:pPr marL="265113" indent="-265113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ru-RU" sz="2700" b="1" dirty="0">
                <a:latin typeface="GOST type B" pitchFamily="34" charset="0"/>
                <a:ea typeface="+mj-ea"/>
                <a:cs typeface="+mj-cs"/>
              </a:rPr>
              <a:t>Отмечаем точку </a:t>
            </a:r>
            <a:r>
              <a:rPr lang="ru-RU" sz="2700" b="1" i="1" dirty="0">
                <a:latin typeface="GOST type B" pitchFamily="34" charset="0"/>
                <a:ea typeface="+mj-ea"/>
                <a:cs typeface="+mj-cs"/>
              </a:rPr>
              <a:t>О</a:t>
            </a:r>
            <a:r>
              <a:rPr lang="ru-RU" sz="2700" b="1" dirty="0">
                <a:latin typeface="GOST type B" pitchFamily="34" charset="0"/>
                <a:ea typeface="+mj-ea"/>
                <a:cs typeface="+mj-cs"/>
              </a:rPr>
              <a:t>.</a:t>
            </a:r>
          </a:p>
          <a:p>
            <a:pPr marL="265113" indent="-265113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ru-RU" sz="2700" b="1" dirty="0">
                <a:latin typeface="GOST type B" pitchFamily="34" charset="0"/>
                <a:ea typeface="+mj-ea"/>
                <a:cs typeface="+mj-cs"/>
              </a:rPr>
              <a:t>Через точку </a:t>
            </a:r>
            <a:r>
              <a:rPr lang="ru-RU" sz="2700" b="1" i="1" dirty="0">
                <a:latin typeface="GOST type B" pitchFamily="34" charset="0"/>
                <a:ea typeface="+mj-ea"/>
                <a:cs typeface="+mj-cs"/>
              </a:rPr>
              <a:t>О</a:t>
            </a:r>
            <a:r>
              <a:rPr lang="ru-RU" sz="2700" b="1" dirty="0">
                <a:latin typeface="GOST type B" pitchFamily="34" charset="0"/>
                <a:ea typeface="+mj-ea"/>
                <a:cs typeface="+mj-cs"/>
              </a:rPr>
              <a:t> проводим перпендикулярную оси </a:t>
            </a:r>
            <a:r>
              <a:rPr lang="en-US" sz="2700" b="1" i="1" dirty="0">
                <a:latin typeface="GOST type B" pitchFamily="34" charset="0"/>
                <a:ea typeface="+mj-ea"/>
                <a:cs typeface="+mj-cs"/>
              </a:rPr>
              <a:t>z</a:t>
            </a:r>
            <a:r>
              <a:rPr lang="ru-RU" sz="2700" b="1" dirty="0">
                <a:latin typeface="GOST type B" pitchFamily="34" charset="0"/>
                <a:ea typeface="+mj-ea"/>
                <a:cs typeface="+mj-cs"/>
              </a:rPr>
              <a:t> прямую.</a:t>
            </a:r>
          </a:p>
          <a:p>
            <a:pPr marL="265113" indent="-265113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ru-RU" sz="2700" b="1" dirty="0">
                <a:latin typeface="GOST type B" pitchFamily="34" charset="0"/>
                <a:ea typeface="+mj-ea"/>
                <a:cs typeface="+mj-cs"/>
              </a:rPr>
              <a:t>На горизонтальной линии отмечаем по 8 одинаковых отрезков влево и вправо от точки </a:t>
            </a:r>
            <a:r>
              <a:rPr lang="ru-RU" sz="2700" b="1" i="1" dirty="0">
                <a:latin typeface="GOST type B" pitchFamily="34" charset="0"/>
                <a:ea typeface="+mj-ea"/>
                <a:cs typeface="+mj-cs"/>
              </a:rPr>
              <a:t>О</a:t>
            </a:r>
            <a:r>
              <a:rPr lang="ru-RU" sz="2700" b="1" dirty="0">
                <a:latin typeface="GOST type B" pitchFamily="34" charset="0"/>
                <a:ea typeface="+mj-ea"/>
                <a:cs typeface="+mj-cs"/>
              </a:rPr>
              <a:t>. Получаем точки </a:t>
            </a:r>
            <a:r>
              <a:rPr lang="en-US" sz="2700" b="1" i="1" dirty="0">
                <a:latin typeface="GOST type B" pitchFamily="34" charset="0"/>
                <a:ea typeface="+mj-ea"/>
                <a:cs typeface="+mj-cs"/>
              </a:rPr>
              <a:t>A</a:t>
            </a:r>
            <a:r>
              <a:rPr lang="ru-RU" sz="2700" b="1" dirty="0">
                <a:latin typeface="GOST type B" pitchFamily="34" charset="0"/>
                <a:ea typeface="+mj-ea"/>
                <a:cs typeface="+mj-cs"/>
              </a:rPr>
              <a:t> и </a:t>
            </a:r>
            <a:r>
              <a:rPr lang="en-US" sz="2700" b="1" i="1" dirty="0">
                <a:latin typeface="GOST type B" pitchFamily="34" charset="0"/>
                <a:ea typeface="+mj-ea"/>
                <a:cs typeface="+mj-cs"/>
              </a:rPr>
              <a:t>B</a:t>
            </a:r>
            <a:r>
              <a:rPr lang="ru-RU" sz="2700" b="1" dirty="0">
                <a:latin typeface="GOST type B" pitchFamily="34" charset="0"/>
                <a:ea typeface="+mj-ea"/>
                <a:cs typeface="+mj-cs"/>
              </a:rPr>
              <a:t>.</a:t>
            </a:r>
          </a:p>
          <a:p>
            <a:pPr marL="265113" indent="-265113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ru-RU" sz="2700" b="1" dirty="0">
                <a:latin typeface="GOST type B" pitchFamily="34" charset="0"/>
                <a:ea typeface="+mj-ea"/>
                <a:cs typeface="+mj-cs"/>
              </a:rPr>
              <a:t>Из точки </a:t>
            </a:r>
            <a:r>
              <a:rPr lang="en-US" sz="2700" b="1" i="1" dirty="0">
                <a:latin typeface="GOST type B" pitchFamily="34" charset="0"/>
                <a:ea typeface="+mj-ea"/>
                <a:cs typeface="+mj-cs"/>
              </a:rPr>
              <a:t>A</a:t>
            </a:r>
            <a:r>
              <a:rPr lang="ru-RU" sz="2700" b="1" dirty="0">
                <a:latin typeface="GOST type B" pitchFamily="34" charset="0"/>
                <a:ea typeface="+mj-ea"/>
                <a:cs typeface="+mj-cs"/>
              </a:rPr>
              <a:t> проводим вниз вертикальный отрезок</a:t>
            </a:r>
            <a:r>
              <a:rPr lang="en-US" sz="2700" b="1" dirty="0">
                <a:latin typeface="GOST type B" pitchFamily="34" charset="0"/>
                <a:ea typeface="+mj-ea"/>
                <a:cs typeface="+mj-cs"/>
              </a:rPr>
              <a:t> </a:t>
            </a:r>
            <a:r>
              <a:rPr lang="ru-RU" sz="2700" b="1" dirty="0">
                <a:latin typeface="GOST type B" pitchFamily="34" charset="0"/>
                <a:ea typeface="+mj-ea"/>
                <a:cs typeface="+mj-cs"/>
              </a:rPr>
              <a:t>длиной </a:t>
            </a:r>
            <a:r>
              <a:rPr lang="en-US" sz="2700" b="1" dirty="0">
                <a:latin typeface="GOST type B" pitchFamily="34" charset="0"/>
                <a:ea typeface="+mj-ea"/>
                <a:cs typeface="+mj-cs"/>
              </a:rPr>
              <a:t>1</a:t>
            </a:r>
            <a:r>
              <a:rPr lang="ru-RU" sz="2700" b="1" dirty="0">
                <a:latin typeface="GOST type B" pitchFamily="34" charset="0"/>
                <a:ea typeface="+mj-ea"/>
                <a:cs typeface="+mj-cs"/>
              </a:rPr>
              <a:t> часть.</a:t>
            </a:r>
            <a:r>
              <a:rPr lang="ru-RU" sz="2700" b="1" i="1" dirty="0">
                <a:latin typeface="GOST type B" pitchFamily="34" charset="0"/>
                <a:ea typeface="+mj-ea"/>
                <a:cs typeface="+mj-cs"/>
              </a:rPr>
              <a:t> </a:t>
            </a:r>
            <a:r>
              <a:rPr lang="ru-RU" sz="2700" b="1" dirty="0">
                <a:latin typeface="GOST type B" pitchFamily="34" charset="0"/>
                <a:ea typeface="+mj-ea"/>
                <a:cs typeface="+mj-cs"/>
              </a:rPr>
              <a:t>Получаем точку </a:t>
            </a:r>
            <a:r>
              <a:rPr lang="ru-RU" sz="2700" b="1" i="1" dirty="0">
                <a:latin typeface="GOST type B" pitchFamily="34" charset="0"/>
                <a:ea typeface="+mj-ea"/>
                <a:cs typeface="+mj-cs"/>
              </a:rPr>
              <a:t>С</a:t>
            </a:r>
            <a:r>
              <a:rPr lang="ru-RU" sz="2700" b="1" dirty="0">
                <a:latin typeface="GOST type B" pitchFamily="34" charset="0"/>
                <a:ea typeface="+mj-ea"/>
                <a:cs typeface="+mj-cs"/>
              </a:rPr>
              <a:t>.</a:t>
            </a:r>
          </a:p>
          <a:p>
            <a:pPr marL="265113" indent="-265113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ru-RU" sz="2700" b="1" dirty="0">
                <a:latin typeface="GOST type B" pitchFamily="34" charset="0"/>
                <a:ea typeface="+mj-ea"/>
                <a:cs typeface="+mj-cs"/>
              </a:rPr>
              <a:t>Из точки </a:t>
            </a:r>
            <a:r>
              <a:rPr lang="en-US" sz="2700" b="1" dirty="0">
                <a:latin typeface="GOST type B" pitchFamily="34" charset="0"/>
                <a:ea typeface="+mj-ea"/>
                <a:cs typeface="+mj-cs"/>
              </a:rPr>
              <a:t>B</a:t>
            </a:r>
            <a:r>
              <a:rPr lang="ru-RU" sz="2700" b="1" dirty="0">
                <a:latin typeface="GOST type B" pitchFamily="34" charset="0"/>
                <a:ea typeface="+mj-ea"/>
                <a:cs typeface="+mj-cs"/>
              </a:rPr>
              <a:t> проводим вниз вертикальный отрезок длиной 7 частей. Получаем точку </a:t>
            </a:r>
            <a:r>
              <a:rPr lang="en-US" sz="2700" b="1" i="1" dirty="0">
                <a:latin typeface="GOST type B" pitchFamily="34" charset="0"/>
                <a:ea typeface="+mj-ea"/>
                <a:cs typeface="+mj-cs"/>
              </a:rPr>
              <a:t>D</a:t>
            </a:r>
            <a:r>
              <a:rPr lang="ru-RU" sz="2700" b="1" dirty="0">
                <a:latin typeface="GOST type B" pitchFamily="34" charset="0"/>
                <a:ea typeface="+mj-ea"/>
                <a:cs typeface="+mj-cs"/>
              </a:rPr>
              <a:t>.</a:t>
            </a:r>
          </a:p>
          <a:p>
            <a:pPr marL="265113" indent="-265113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ru-RU" sz="2700" b="1" dirty="0">
                <a:latin typeface="GOST type B" pitchFamily="34" charset="0"/>
                <a:ea typeface="+mj-ea"/>
                <a:cs typeface="+mj-cs"/>
              </a:rPr>
              <a:t>Соединяем точку </a:t>
            </a:r>
            <a:r>
              <a:rPr lang="ru-RU" sz="2700" b="1" i="1" dirty="0">
                <a:latin typeface="GOST type B" pitchFamily="34" charset="0"/>
                <a:ea typeface="+mj-ea"/>
                <a:cs typeface="+mj-cs"/>
              </a:rPr>
              <a:t>О</a:t>
            </a:r>
            <a:r>
              <a:rPr lang="ru-RU" sz="2700" b="1" dirty="0">
                <a:latin typeface="GOST type B" pitchFamily="34" charset="0"/>
                <a:ea typeface="+mj-ea"/>
                <a:cs typeface="+mj-cs"/>
              </a:rPr>
              <a:t> лучами с точками </a:t>
            </a:r>
            <a:r>
              <a:rPr lang="en-US" sz="2700" b="1" i="1" dirty="0">
                <a:latin typeface="GOST type B" pitchFamily="34" charset="0"/>
                <a:ea typeface="+mj-ea"/>
                <a:cs typeface="+mj-cs"/>
              </a:rPr>
              <a:t>C</a:t>
            </a:r>
            <a:r>
              <a:rPr lang="ru-RU" sz="2700" b="1" dirty="0">
                <a:latin typeface="GOST type B" pitchFamily="34" charset="0"/>
                <a:ea typeface="+mj-ea"/>
                <a:cs typeface="+mj-cs"/>
              </a:rPr>
              <a:t> и </a:t>
            </a:r>
            <a:r>
              <a:rPr lang="en-US" sz="2700" b="1" i="1" dirty="0">
                <a:latin typeface="GOST type B" pitchFamily="34" charset="0"/>
                <a:ea typeface="+mj-ea"/>
                <a:cs typeface="+mj-cs"/>
              </a:rPr>
              <a:t>D</a:t>
            </a:r>
            <a:r>
              <a:rPr lang="ru-RU" sz="2700" b="1" dirty="0">
                <a:latin typeface="GOST type B" pitchFamily="34" charset="0"/>
                <a:ea typeface="+mj-ea"/>
                <a:cs typeface="+mj-cs"/>
              </a:rPr>
              <a:t>. Получаем оси </a:t>
            </a:r>
            <a:r>
              <a:rPr lang="ru-RU" sz="2700" b="1" i="1" dirty="0">
                <a:latin typeface="GOST type B" pitchFamily="34" charset="0"/>
                <a:ea typeface="+mj-ea"/>
                <a:cs typeface="+mj-cs"/>
              </a:rPr>
              <a:t>х</a:t>
            </a:r>
            <a:r>
              <a:rPr lang="ru-RU" sz="2700" b="1" dirty="0">
                <a:latin typeface="GOST type B" pitchFamily="34" charset="0"/>
                <a:ea typeface="+mj-ea"/>
                <a:cs typeface="+mj-cs"/>
              </a:rPr>
              <a:t> и </a:t>
            </a:r>
            <a:r>
              <a:rPr lang="ru-RU" sz="2700" b="1" i="1" dirty="0">
                <a:latin typeface="GOST type B" pitchFamily="34" charset="0"/>
                <a:ea typeface="+mj-ea"/>
                <a:cs typeface="+mj-cs"/>
              </a:rPr>
              <a:t>у</a:t>
            </a:r>
            <a:endParaRPr lang="en-US" sz="2700" b="1" i="1" dirty="0">
              <a:latin typeface="GOST type B" pitchFamily="34" charset="0"/>
              <a:ea typeface="+mj-ea"/>
              <a:cs typeface="+mj-cs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V="1">
            <a:off x="2567608" y="1556792"/>
            <a:ext cx="0" cy="43204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Овал 6"/>
          <p:cNvSpPr/>
          <p:nvPr/>
        </p:nvSpPr>
        <p:spPr>
          <a:xfrm flipV="1">
            <a:off x="2544748" y="3874192"/>
            <a:ext cx="45720" cy="4572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единительная линия 8"/>
          <p:cNvCxnSpPr>
            <a:stCxn id="7" idx="4"/>
          </p:cNvCxnSpPr>
          <p:nvPr/>
        </p:nvCxnSpPr>
        <p:spPr>
          <a:xfrm flipV="1">
            <a:off x="2567608" y="1556792"/>
            <a:ext cx="0" cy="23174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590468" y="1556792"/>
            <a:ext cx="276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z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2293189" y="3532366"/>
            <a:ext cx="336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752566" y="3429000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  <a:endParaRPr lang="ru-RU" dirty="0"/>
          </a:p>
        </p:txBody>
      </p:sp>
      <p:sp>
        <p:nvSpPr>
          <p:cNvPr id="20" name="Овал 19"/>
          <p:cNvSpPr/>
          <p:nvPr/>
        </p:nvSpPr>
        <p:spPr>
          <a:xfrm flipV="1">
            <a:off x="888041" y="3874192"/>
            <a:ext cx="45720" cy="4572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TextBox 24"/>
          <p:cNvSpPr txBox="1"/>
          <p:nvPr/>
        </p:nvSpPr>
        <p:spPr>
          <a:xfrm>
            <a:off x="4063196" y="3429000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  <a:endParaRPr lang="ru-RU" dirty="0"/>
          </a:p>
        </p:txBody>
      </p:sp>
      <p:sp>
        <p:nvSpPr>
          <p:cNvPr id="27" name="Овал 26"/>
          <p:cNvSpPr/>
          <p:nvPr/>
        </p:nvSpPr>
        <p:spPr>
          <a:xfrm flipV="1">
            <a:off x="889754" y="4079657"/>
            <a:ext cx="45720" cy="4572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TextBox 29"/>
          <p:cNvSpPr txBox="1"/>
          <p:nvPr/>
        </p:nvSpPr>
        <p:spPr>
          <a:xfrm>
            <a:off x="993594" y="4037304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  <a:endParaRPr lang="ru-RU" dirty="0"/>
          </a:p>
        </p:txBody>
      </p:sp>
      <p:cxnSp>
        <p:nvCxnSpPr>
          <p:cNvPr id="31" name="Прямая соединительная линия 30"/>
          <p:cNvCxnSpPr>
            <a:stCxn id="7" idx="1"/>
          </p:cNvCxnSpPr>
          <p:nvPr/>
        </p:nvCxnSpPr>
        <p:spPr>
          <a:xfrm flipH="1">
            <a:off x="623392" y="3913216"/>
            <a:ext cx="1928052" cy="22767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2569864" y="3897052"/>
            <a:ext cx="1654571" cy="144791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551384" y="4024293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х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3808067" y="4741054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у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335360" y="3897052"/>
            <a:ext cx="417646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Группа 21"/>
          <p:cNvGrpSpPr/>
          <p:nvPr/>
        </p:nvGrpSpPr>
        <p:grpSpPr>
          <a:xfrm>
            <a:off x="911424" y="3862286"/>
            <a:ext cx="1653381" cy="63723"/>
            <a:chOff x="1421678" y="3862286"/>
            <a:chExt cx="1143127" cy="63723"/>
          </a:xfrm>
        </p:grpSpPr>
        <p:cxnSp>
          <p:nvCxnSpPr>
            <p:cNvPr id="21" name="Прямая соединительная линия 20"/>
            <p:cNvCxnSpPr/>
            <p:nvPr/>
          </p:nvCxnSpPr>
          <p:spPr>
            <a:xfrm>
              <a:off x="2564805" y="3864667"/>
              <a:ext cx="0" cy="6134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Прямая соединительная линия 77"/>
            <p:cNvCxnSpPr/>
            <p:nvPr/>
          </p:nvCxnSpPr>
          <p:spPr>
            <a:xfrm>
              <a:off x="2422749" y="3864667"/>
              <a:ext cx="0" cy="6134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Прямая соединительная линия 83"/>
            <p:cNvCxnSpPr/>
            <p:nvPr/>
          </p:nvCxnSpPr>
          <p:spPr>
            <a:xfrm>
              <a:off x="2278312" y="3864667"/>
              <a:ext cx="0" cy="6134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Прямая соединительная линия 85"/>
            <p:cNvCxnSpPr/>
            <p:nvPr/>
          </p:nvCxnSpPr>
          <p:spPr>
            <a:xfrm>
              <a:off x="2136256" y="3864667"/>
              <a:ext cx="0" cy="6134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Прямая соединительная линия 87"/>
            <p:cNvCxnSpPr/>
            <p:nvPr/>
          </p:nvCxnSpPr>
          <p:spPr>
            <a:xfrm>
              <a:off x="1994243" y="3864667"/>
              <a:ext cx="0" cy="6134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Прямая соединительная линия 90"/>
            <p:cNvCxnSpPr/>
            <p:nvPr/>
          </p:nvCxnSpPr>
          <p:spPr>
            <a:xfrm>
              <a:off x="1850227" y="3862286"/>
              <a:ext cx="0" cy="6134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Прямая соединительная линия 94"/>
            <p:cNvCxnSpPr/>
            <p:nvPr/>
          </p:nvCxnSpPr>
          <p:spPr>
            <a:xfrm>
              <a:off x="1705790" y="3862286"/>
              <a:ext cx="0" cy="6134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Прямая соединительная линия 101"/>
            <p:cNvCxnSpPr/>
            <p:nvPr/>
          </p:nvCxnSpPr>
          <p:spPr>
            <a:xfrm>
              <a:off x="1563734" y="3862286"/>
              <a:ext cx="0" cy="6134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Прямая соединительная линия 103"/>
            <p:cNvCxnSpPr/>
            <p:nvPr/>
          </p:nvCxnSpPr>
          <p:spPr>
            <a:xfrm>
              <a:off x="1421678" y="3862286"/>
              <a:ext cx="0" cy="6134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5" name="Группа 104"/>
          <p:cNvGrpSpPr/>
          <p:nvPr/>
        </p:nvGrpSpPr>
        <p:grpSpPr>
          <a:xfrm>
            <a:off x="2569864" y="3862286"/>
            <a:ext cx="1653381" cy="63723"/>
            <a:chOff x="1421678" y="3862286"/>
            <a:chExt cx="1143127" cy="63723"/>
          </a:xfrm>
        </p:grpSpPr>
        <p:cxnSp>
          <p:nvCxnSpPr>
            <p:cNvPr id="106" name="Прямая соединительная линия 105"/>
            <p:cNvCxnSpPr/>
            <p:nvPr/>
          </p:nvCxnSpPr>
          <p:spPr>
            <a:xfrm>
              <a:off x="2564805" y="3864667"/>
              <a:ext cx="0" cy="6134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Прямая соединительная линия 106"/>
            <p:cNvCxnSpPr/>
            <p:nvPr/>
          </p:nvCxnSpPr>
          <p:spPr>
            <a:xfrm>
              <a:off x="2422749" y="3864667"/>
              <a:ext cx="0" cy="6134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Прямая соединительная линия 107"/>
            <p:cNvCxnSpPr/>
            <p:nvPr/>
          </p:nvCxnSpPr>
          <p:spPr>
            <a:xfrm>
              <a:off x="2278312" y="3864667"/>
              <a:ext cx="0" cy="6134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Прямая соединительная линия 108"/>
            <p:cNvCxnSpPr/>
            <p:nvPr/>
          </p:nvCxnSpPr>
          <p:spPr>
            <a:xfrm>
              <a:off x="2136256" y="3864667"/>
              <a:ext cx="0" cy="6134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Прямая соединительная линия 109"/>
            <p:cNvCxnSpPr/>
            <p:nvPr/>
          </p:nvCxnSpPr>
          <p:spPr>
            <a:xfrm>
              <a:off x="1994243" y="3864667"/>
              <a:ext cx="0" cy="6134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Прямая соединительная линия 110"/>
            <p:cNvCxnSpPr/>
            <p:nvPr/>
          </p:nvCxnSpPr>
          <p:spPr>
            <a:xfrm>
              <a:off x="1850227" y="3862286"/>
              <a:ext cx="0" cy="6134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Прямая соединительная линия 111"/>
            <p:cNvCxnSpPr/>
            <p:nvPr/>
          </p:nvCxnSpPr>
          <p:spPr>
            <a:xfrm>
              <a:off x="1705790" y="3862286"/>
              <a:ext cx="0" cy="6134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Прямая соединительная линия 112"/>
            <p:cNvCxnSpPr/>
            <p:nvPr/>
          </p:nvCxnSpPr>
          <p:spPr>
            <a:xfrm>
              <a:off x="1563734" y="3862286"/>
              <a:ext cx="0" cy="6134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Прямая соединительная линия 113"/>
            <p:cNvCxnSpPr/>
            <p:nvPr/>
          </p:nvCxnSpPr>
          <p:spPr>
            <a:xfrm>
              <a:off x="1421678" y="3862286"/>
              <a:ext cx="0" cy="6134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3" name="Прямая соединительная линия 122"/>
          <p:cNvCxnSpPr/>
          <p:nvPr/>
        </p:nvCxnSpPr>
        <p:spPr>
          <a:xfrm rot="5400000">
            <a:off x="912614" y="4071846"/>
            <a:ext cx="0" cy="613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Прямая соединительная линия 124"/>
          <p:cNvCxnSpPr/>
          <p:nvPr/>
        </p:nvCxnSpPr>
        <p:spPr>
          <a:xfrm flipV="1">
            <a:off x="911424" y="3895339"/>
            <a:ext cx="0" cy="49109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Прямая соединительная линия 133"/>
          <p:cNvCxnSpPr/>
          <p:nvPr/>
        </p:nvCxnSpPr>
        <p:spPr>
          <a:xfrm rot="5400000">
            <a:off x="4222054" y="5314297"/>
            <a:ext cx="0" cy="613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Прямая соединительная линия 134"/>
          <p:cNvCxnSpPr/>
          <p:nvPr/>
        </p:nvCxnSpPr>
        <p:spPr>
          <a:xfrm rot="5400000">
            <a:off x="4222054" y="5105388"/>
            <a:ext cx="0" cy="613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Прямая соединительная линия 135"/>
          <p:cNvCxnSpPr/>
          <p:nvPr/>
        </p:nvCxnSpPr>
        <p:spPr>
          <a:xfrm rot="5400000">
            <a:off x="4222054" y="4899923"/>
            <a:ext cx="0" cy="613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Прямая соединительная линия 136"/>
          <p:cNvCxnSpPr/>
          <p:nvPr/>
        </p:nvCxnSpPr>
        <p:spPr>
          <a:xfrm rot="5400000">
            <a:off x="4222054" y="4694520"/>
            <a:ext cx="0" cy="613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Прямая соединительная линия 137"/>
          <p:cNvCxnSpPr/>
          <p:nvPr/>
        </p:nvCxnSpPr>
        <p:spPr>
          <a:xfrm rot="5400000">
            <a:off x="4224435" y="4486220"/>
            <a:ext cx="0" cy="613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Прямая соединительная линия 138"/>
          <p:cNvCxnSpPr/>
          <p:nvPr/>
        </p:nvCxnSpPr>
        <p:spPr>
          <a:xfrm rot="5400000">
            <a:off x="4224435" y="4277311"/>
            <a:ext cx="0" cy="613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Прямая соединительная линия 139"/>
          <p:cNvCxnSpPr/>
          <p:nvPr/>
        </p:nvCxnSpPr>
        <p:spPr>
          <a:xfrm rot="5400000">
            <a:off x="4224435" y="4071846"/>
            <a:ext cx="0" cy="613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Прямая соединительная линия 140"/>
          <p:cNvCxnSpPr/>
          <p:nvPr/>
        </p:nvCxnSpPr>
        <p:spPr>
          <a:xfrm rot="5400000">
            <a:off x="4224435" y="3866381"/>
            <a:ext cx="0" cy="613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Прямая соединительная линия 141"/>
          <p:cNvCxnSpPr/>
          <p:nvPr/>
        </p:nvCxnSpPr>
        <p:spPr>
          <a:xfrm flipH="1" flipV="1">
            <a:off x="4222054" y="3895458"/>
            <a:ext cx="1191" cy="147775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Овал 144"/>
          <p:cNvSpPr/>
          <p:nvPr/>
        </p:nvSpPr>
        <p:spPr>
          <a:xfrm flipV="1">
            <a:off x="4200385" y="3874302"/>
            <a:ext cx="45720" cy="4572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6" name="TextBox 145"/>
          <p:cNvSpPr txBox="1"/>
          <p:nvPr/>
        </p:nvSpPr>
        <p:spPr>
          <a:xfrm>
            <a:off x="3854113" y="5194875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</a:t>
            </a:r>
            <a:endParaRPr lang="ru-RU" dirty="0"/>
          </a:p>
        </p:txBody>
      </p:sp>
      <p:sp>
        <p:nvSpPr>
          <p:cNvPr id="147" name="Овал 146"/>
          <p:cNvSpPr/>
          <p:nvPr/>
        </p:nvSpPr>
        <p:spPr>
          <a:xfrm flipV="1">
            <a:off x="4205600" y="5322108"/>
            <a:ext cx="45720" cy="4572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24" name="Прямая соединительная линия 123"/>
          <p:cNvCxnSpPr/>
          <p:nvPr/>
        </p:nvCxnSpPr>
        <p:spPr>
          <a:xfrm rot="5400000">
            <a:off x="912614" y="3866381"/>
            <a:ext cx="0" cy="613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629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5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500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000"/>
                            </p:stCondLst>
                            <p:childTnLst>
                              <p:par>
                                <p:cTn id="6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000"/>
                            </p:stCondLst>
                            <p:childTnLst>
                              <p:par>
                                <p:cTn id="6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000"/>
                            </p:stCondLst>
                            <p:childTnLst>
                              <p:par>
                                <p:cTn id="9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000"/>
                            </p:stCondLst>
                            <p:childTnLst>
                              <p:par>
                                <p:cTn id="9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1500"/>
                            </p:stCondLst>
                            <p:childTnLst>
                              <p:par>
                                <p:cTn id="1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500"/>
                            </p:stCondLst>
                            <p:childTnLst>
                              <p:par>
                                <p:cTn id="1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1500"/>
                            </p:stCondLst>
                            <p:childTnLst>
                              <p:par>
                                <p:cTn id="1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500"/>
                            </p:stCondLst>
                            <p:childTnLst>
                              <p:par>
                                <p:cTn id="1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500"/>
                            </p:stCondLst>
                            <p:childTnLst>
                              <p:par>
                                <p:cTn id="14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1000"/>
                            </p:stCondLst>
                            <p:childTnLst>
                              <p:par>
                                <p:cTn id="1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1000"/>
                            </p:stCondLst>
                            <p:childTnLst>
                              <p:par>
                                <p:cTn id="15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7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0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9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2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5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8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1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4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7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3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6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9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2" grpId="0"/>
      <p:bldP spid="13" grpId="0"/>
      <p:bldP spid="19" grpId="0"/>
      <p:bldP spid="19" grpId="1"/>
      <p:bldP spid="20" grpId="0" animBg="1"/>
      <p:bldP spid="20" grpId="1" animBg="1"/>
      <p:bldP spid="25" grpId="0"/>
      <p:bldP spid="27" grpId="0" animBg="1"/>
      <p:bldP spid="27" grpId="1" animBg="1"/>
      <p:bldP spid="30" grpId="0"/>
      <p:bldP spid="30" grpId="1"/>
      <p:bldP spid="46" grpId="0"/>
      <p:bldP spid="47" grpId="0"/>
      <p:bldP spid="145" grpId="0" animBg="1"/>
      <p:bldP spid="145" grpId="1" animBg="1"/>
      <p:bldP spid="146" grpId="0"/>
      <p:bldP spid="146" grpId="1"/>
      <p:bldP spid="147" grpId="0" animBg="1"/>
      <p:bldP spid="147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5400" b="1" i="1" dirty="0">
                <a:latin typeface="GOST type B" pitchFamily="34" charset="0"/>
              </a:rPr>
              <a:t>Построение проекций окружностей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71970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-27384"/>
            <a:ext cx="10972800" cy="787191"/>
          </a:xfrm>
        </p:spPr>
        <p:txBody>
          <a:bodyPr>
            <a:noAutofit/>
          </a:bodyPr>
          <a:lstStyle/>
          <a:p>
            <a:r>
              <a:rPr lang="ru-RU" b="1" i="1" dirty="0">
                <a:latin typeface="GOST type B" pitchFamily="34" charset="0"/>
              </a:rPr>
              <a:t>Построение овала в плоскости </a:t>
            </a:r>
            <a:r>
              <a:rPr lang="en-US" b="1" i="1" dirty="0" err="1">
                <a:latin typeface="GOST type B" pitchFamily="34" charset="0"/>
              </a:rPr>
              <a:t>xz</a:t>
            </a:r>
            <a:endParaRPr lang="ru-RU" b="1" i="1" dirty="0">
              <a:latin typeface="GOST type B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3719736" y="620689"/>
                <a:ext cx="8630884" cy="6237312"/>
              </a:xfrm>
            </p:spPr>
            <p:txBody>
              <a:bodyPr>
                <a:normAutofit/>
              </a:bodyPr>
              <a:lstStyle/>
              <a:p>
                <a:pPr marL="514350" indent="-514350">
                  <a:buFont typeface="+mj-lt"/>
                  <a:buAutoNum type="arabicPeriod"/>
                </a:pPr>
                <a:r>
                  <a:rPr lang="ru-RU" sz="2700" b="1" dirty="0">
                    <a:latin typeface="GOST type B" pitchFamily="34" charset="0"/>
                  </a:rPr>
                  <a:t>В плоскости </a:t>
                </a:r>
                <a:r>
                  <a:rPr lang="en-US" sz="2700" b="1" i="1" dirty="0" err="1">
                    <a:latin typeface="GOST type B" pitchFamily="34" charset="0"/>
                  </a:rPr>
                  <a:t>xz</a:t>
                </a:r>
                <a:r>
                  <a:rPr lang="en-US" sz="2700" b="1" dirty="0">
                    <a:latin typeface="GOST type B" pitchFamily="34" charset="0"/>
                  </a:rPr>
                  <a:t> </a:t>
                </a:r>
                <a:r>
                  <a:rPr lang="ru-RU" sz="2700" b="1" dirty="0">
                    <a:latin typeface="GOST type B" pitchFamily="34" charset="0"/>
                  </a:rPr>
                  <a:t>отмечаем точку центра окружности </a:t>
                </a:r>
                <a:r>
                  <a:rPr lang="ru-RU" sz="2700" b="1" i="1" dirty="0">
                    <a:latin typeface="GOST type B" pitchFamily="34" charset="0"/>
                  </a:rPr>
                  <a:t>О</a:t>
                </a:r>
                <a:r>
                  <a:rPr lang="ru-RU" sz="2700" b="1" i="1" baseline="-25000" dirty="0">
                    <a:latin typeface="GOST type B" pitchFamily="34" charset="0"/>
                  </a:rPr>
                  <a:t>1</a:t>
                </a:r>
                <a:endParaRPr lang="ru-RU" sz="2700" b="1" dirty="0">
                  <a:latin typeface="GOST type B" pitchFamily="34" charset="0"/>
                </a:endParaRPr>
              </a:p>
              <a:p>
                <a:pPr marL="514350" indent="-514350">
                  <a:buFont typeface="+mj-lt"/>
                  <a:buAutoNum type="arabicPeriod"/>
                </a:pPr>
                <a:r>
                  <a:rPr lang="ru-RU" sz="2700" b="1" dirty="0">
                    <a:latin typeface="GOST type B" pitchFamily="34" charset="0"/>
                  </a:rPr>
                  <a:t>Из точки </a:t>
                </a:r>
                <a:r>
                  <a:rPr lang="ru-RU" sz="2700" b="1" i="1" dirty="0">
                    <a:latin typeface="GOST type B" pitchFamily="34" charset="0"/>
                  </a:rPr>
                  <a:t>О</a:t>
                </a:r>
                <a:r>
                  <a:rPr lang="ru-RU" sz="2700" b="1" i="1" baseline="-25000" dirty="0">
                    <a:latin typeface="GOST type B" pitchFamily="34" charset="0"/>
                  </a:rPr>
                  <a:t>1</a:t>
                </a:r>
                <a:r>
                  <a:rPr lang="ru-RU" sz="2700" b="1" dirty="0">
                    <a:latin typeface="GOST type B" pitchFamily="34" charset="0"/>
                  </a:rPr>
                  <a:t> проводим окружность данного радиуса </a:t>
                </a:r>
                <a:r>
                  <a:rPr lang="en-US" sz="2700" b="1" i="1" dirty="0">
                    <a:latin typeface="GOST type B" pitchFamily="34" charset="0"/>
                  </a:rPr>
                  <a:t>R</a:t>
                </a:r>
                <a:r>
                  <a:rPr lang="ru-RU" sz="2700" b="1" dirty="0">
                    <a:latin typeface="GOST type B" pitchFamily="34" charset="0"/>
                  </a:rPr>
                  <a:t>.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ru-RU" sz="2700" b="1" dirty="0">
                    <a:latin typeface="GOST type B" pitchFamily="34" charset="0"/>
                  </a:rPr>
                  <a:t>Через точку </a:t>
                </a:r>
                <a:r>
                  <a:rPr lang="ru-RU" sz="2700" b="1" i="1" dirty="0">
                    <a:latin typeface="GOST type B" pitchFamily="34" charset="0"/>
                  </a:rPr>
                  <a:t>О</a:t>
                </a:r>
                <a:r>
                  <a:rPr lang="ru-RU" sz="2700" b="1" i="1" baseline="-25000" dirty="0">
                    <a:latin typeface="GOST type B" pitchFamily="34" charset="0"/>
                  </a:rPr>
                  <a:t>1</a:t>
                </a:r>
                <a:r>
                  <a:rPr lang="ru-RU" sz="2700" b="1" dirty="0">
                    <a:latin typeface="GOST type B" pitchFamily="34" charset="0"/>
                  </a:rPr>
                  <a:t> проводим прямые </a:t>
                </a:r>
                <a:r>
                  <a:rPr lang="en-US" sz="2700" b="1" i="1" dirty="0">
                    <a:latin typeface="GOST type B" pitchFamily="34" charset="0"/>
                  </a:rPr>
                  <a:t>x’</a:t>
                </a:r>
                <a:r>
                  <a:rPr lang="ru-RU" sz="2700" b="1" i="1" dirty="0">
                    <a:latin typeface="GOST type B" pitchFamily="34" charset="0"/>
                  </a:rPr>
                  <a:t>,</a:t>
                </a:r>
                <a:r>
                  <a:rPr lang="ru-RU" sz="2700" b="1" dirty="0">
                    <a:latin typeface="GOST type B" pitchFamily="34" charset="0"/>
                  </a:rPr>
                  <a:t> </a:t>
                </a:r>
                <a:r>
                  <a:rPr lang="en-US" sz="2700" b="1" i="1" dirty="0">
                    <a:latin typeface="GOST type B" pitchFamily="34" charset="0"/>
                  </a:rPr>
                  <a:t>y’</a:t>
                </a:r>
                <a:r>
                  <a:rPr lang="ru-RU" sz="2700" b="1" i="1" dirty="0">
                    <a:latin typeface="GOST type B" pitchFamily="34" charset="0"/>
                  </a:rPr>
                  <a:t> </a:t>
                </a:r>
                <a:r>
                  <a:rPr lang="ru-RU" sz="2700" b="1" dirty="0">
                    <a:latin typeface="GOST type B" pitchFamily="34" charset="0"/>
                  </a:rPr>
                  <a:t>и</a:t>
                </a:r>
                <a:r>
                  <a:rPr lang="ru-RU" sz="2700" b="1" i="1" dirty="0">
                    <a:latin typeface="GOST type B" pitchFamily="34" charset="0"/>
                  </a:rPr>
                  <a:t> </a:t>
                </a:r>
                <a:r>
                  <a:rPr lang="en-US" sz="2700" b="1" i="1" dirty="0">
                    <a:latin typeface="GOST type B" pitchFamily="34" charset="0"/>
                  </a:rPr>
                  <a:t>z’</a:t>
                </a:r>
                <a:r>
                  <a:rPr lang="ru-RU" sz="2700" b="1" dirty="0">
                    <a:latin typeface="GOST type B" pitchFamily="34" charset="0"/>
                  </a:rPr>
                  <a:t>, параллельные осям </a:t>
                </a:r>
                <a:r>
                  <a:rPr lang="ru-RU" sz="2700" b="1" i="1" dirty="0">
                    <a:latin typeface="GOST type B" pitchFamily="34" charset="0"/>
                  </a:rPr>
                  <a:t>х</a:t>
                </a:r>
                <a:r>
                  <a:rPr lang="ru-RU" sz="2700" b="1" dirty="0">
                    <a:latin typeface="GOST type B" pitchFamily="34" charset="0"/>
                  </a:rPr>
                  <a:t> и </a:t>
                </a:r>
                <a:r>
                  <a:rPr lang="ru-RU" sz="2700" b="1" i="1" dirty="0">
                    <a:latin typeface="GOST type B" pitchFamily="34" charset="0"/>
                  </a:rPr>
                  <a:t>у</a:t>
                </a:r>
                <a:r>
                  <a:rPr lang="ru-RU" sz="2700" b="1" dirty="0">
                    <a:latin typeface="GOST type B" pitchFamily="34" charset="0"/>
                  </a:rPr>
                  <a:t>. Получаем точки </a:t>
                </a:r>
                <a:r>
                  <a:rPr lang="en-US" sz="2700" b="1" i="1" dirty="0">
                    <a:latin typeface="GOST type B" pitchFamily="34" charset="0"/>
                  </a:rPr>
                  <a:t>A</a:t>
                </a:r>
                <a:r>
                  <a:rPr lang="ru-RU" sz="2700" b="1" i="1" dirty="0">
                    <a:latin typeface="GOST type B" pitchFamily="34" charset="0"/>
                  </a:rPr>
                  <a:t>,</a:t>
                </a:r>
                <a:r>
                  <a:rPr lang="en-US" sz="2700" b="1" i="1" dirty="0">
                    <a:latin typeface="GOST type B" pitchFamily="34" charset="0"/>
                  </a:rPr>
                  <a:t>B</a:t>
                </a:r>
                <a:r>
                  <a:rPr lang="ru-RU" sz="2700" b="1" i="1" dirty="0">
                    <a:latin typeface="GOST type B" pitchFamily="34" charset="0"/>
                  </a:rPr>
                  <a:t>,</a:t>
                </a:r>
                <a:r>
                  <a:rPr lang="en-US" sz="2700" b="1" i="1" dirty="0">
                    <a:latin typeface="GOST type B" pitchFamily="34" charset="0"/>
                  </a:rPr>
                  <a:t>C</a:t>
                </a:r>
                <a:r>
                  <a:rPr lang="ru-RU" sz="2700" b="1" dirty="0">
                    <a:latin typeface="GOST type B" pitchFamily="34" charset="0"/>
                  </a:rPr>
                  <a:t> и </a:t>
                </a:r>
                <a:r>
                  <a:rPr lang="en-US" sz="2700" b="1" i="1" dirty="0">
                    <a:latin typeface="GOST type B" pitchFamily="34" charset="0"/>
                  </a:rPr>
                  <a:t>D</a:t>
                </a:r>
                <a:r>
                  <a:rPr lang="ru-RU" sz="2700" b="1" dirty="0">
                    <a:latin typeface="GOST type B" pitchFamily="34" charset="0"/>
                  </a:rPr>
                  <a:t>.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ru-RU" sz="2700" b="1" dirty="0">
                    <a:latin typeface="GOST type B" pitchFamily="34" charset="0"/>
                  </a:rPr>
                  <a:t>Из точек </a:t>
                </a:r>
                <a:r>
                  <a:rPr lang="ru-RU" sz="2700" b="1" i="1" dirty="0">
                    <a:latin typeface="GOST type B" pitchFamily="34" charset="0"/>
                  </a:rPr>
                  <a:t>А</a:t>
                </a:r>
                <a:r>
                  <a:rPr lang="ru-RU" sz="2700" b="1" dirty="0">
                    <a:latin typeface="GOST type B" pitchFamily="34" charset="0"/>
                  </a:rPr>
                  <a:t> и </a:t>
                </a:r>
                <a:r>
                  <a:rPr lang="ru-RU" sz="2700" b="1" i="1" dirty="0">
                    <a:latin typeface="GOST type B" pitchFamily="34" charset="0"/>
                  </a:rPr>
                  <a:t>В</a:t>
                </a:r>
                <a:r>
                  <a:rPr lang="ru-RU" sz="2700" b="1" dirty="0">
                    <a:latin typeface="GOST type B" pitchFamily="34" charset="0"/>
                  </a:rPr>
                  <a:t> проводим горизонтальные прямые до пересечения с осью </a:t>
                </a:r>
                <a:r>
                  <a:rPr lang="en-US" sz="2700" b="1" i="1" dirty="0">
                    <a:latin typeface="GOST type B" pitchFamily="34" charset="0"/>
                  </a:rPr>
                  <a:t>y’</a:t>
                </a:r>
                <a:r>
                  <a:rPr lang="ru-RU" sz="2700" b="1" dirty="0">
                    <a:latin typeface="GOST type B" pitchFamily="34" charset="0"/>
                  </a:rPr>
                  <a:t>. Получаем точки </a:t>
                </a:r>
                <a:r>
                  <a:rPr lang="en-US" sz="2700" b="1" i="1" dirty="0">
                    <a:latin typeface="GOST type B" pitchFamily="34" charset="0"/>
                  </a:rPr>
                  <a:t>K</a:t>
                </a:r>
                <a:r>
                  <a:rPr lang="en-US" sz="2700" b="1" dirty="0">
                    <a:latin typeface="GOST type B" pitchFamily="34" charset="0"/>
                  </a:rPr>
                  <a:t> </a:t>
                </a:r>
                <a:r>
                  <a:rPr lang="ru-RU" sz="2700" b="1" dirty="0">
                    <a:latin typeface="GOST type B" pitchFamily="34" charset="0"/>
                  </a:rPr>
                  <a:t>и </a:t>
                </a:r>
                <a:r>
                  <a:rPr lang="en-US" sz="2700" b="1" i="1" dirty="0">
                    <a:latin typeface="GOST type B" pitchFamily="34" charset="0"/>
                  </a:rPr>
                  <a:t>L</a:t>
                </a:r>
                <a:r>
                  <a:rPr lang="ru-RU" sz="2700" b="1" dirty="0">
                    <a:latin typeface="GOST type B" pitchFamily="34" charset="0"/>
                  </a:rPr>
                  <a:t>.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ru-RU" sz="2700" b="1" dirty="0">
                    <a:latin typeface="GOST type B" pitchFamily="34" charset="0"/>
                  </a:rPr>
                  <a:t>Проводим отрезки </a:t>
                </a:r>
                <a:r>
                  <a:rPr lang="en-US" sz="2700" b="1" i="1" dirty="0">
                    <a:latin typeface="GOST type B" pitchFamily="34" charset="0"/>
                  </a:rPr>
                  <a:t>CL</a:t>
                </a:r>
                <a:r>
                  <a:rPr lang="en-US" sz="2700" b="1" dirty="0">
                    <a:latin typeface="GOST type B" pitchFamily="34" charset="0"/>
                  </a:rPr>
                  <a:t> </a:t>
                </a:r>
                <a:r>
                  <a:rPr lang="ru-RU" sz="2700" b="1" dirty="0">
                    <a:latin typeface="GOST type B" pitchFamily="34" charset="0"/>
                  </a:rPr>
                  <a:t>и </a:t>
                </a:r>
                <a:r>
                  <a:rPr lang="en-US" sz="2700" b="1" i="1" dirty="0">
                    <a:latin typeface="GOST type B" pitchFamily="34" charset="0"/>
                  </a:rPr>
                  <a:t>DK</a:t>
                </a:r>
                <a:r>
                  <a:rPr lang="ru-RU" sz="2700" b="1" dirty="0">
                    <a:latin typeface="GOST type B" pitchFamily="34" charset="0"/>
                  </a:rPr>
                  <a:t>. Получаем точки </a:t>
                </a:r>
                <a:r>
                  <a:rPr lang="en-US" sz="2700" b="1" i="1" dirty="0">
                    <a:latin typeface="GOST type B" pitchFamily="34" charset="0"/>
                  </a:rPr>
                  <a:t>M</a:t>
                </a:r>
                <a:r>
                  <a:rPr lang="ru-RU" sz="2700" b="1" dirty="0">
                    <a:latin typeface="GOST type B" pitchFamily="34" charset="0"/>
                  </a:rPr>
                  <a:t> и </a:t>
                </a:r>
                <a:r>
                  <a:rPr lang="en-US" sz="2700" b="1" i="1" dirty="0">
                    <a:latin typeface="GOST type B" pitchFamily="34" charset="0"/>
                  </a:rPr>
                  <a:t>N</a:t>
                </a:r>
                <a:r>
                  <a:rPr lang="ru-RU" sz="2700" b="1" dirty="0">
                    <a:latin typeface="GOST type B" pitchFamily="34" charset="0"/>
                  </a:rPr>
                  <a:t>.</a:t>
                </a:r>
                <a:endParaRPr lang="en-US" sz="2700" b="1" dirty="0">
                  <a:latin typeface="GOST type B" pitchFamily="34" charset="0"/>
                </a:endParaRPr>
              </a:p>
              <a:p>
                <a:pPr marL="514350" indent="-514350">
                  <a:buFont typeface="+mj-lt"/>
                  <a:buAutoNum type="arabicPeriod"/>
                </a:pPr>
                <a:r>
                  <a:rPr lang="ru-RU" sz="2700" b="1" dirty="0">
                    <a:latin typeface="GOST type B" pitchFamily="34" charset="0"/>
                  </a:rPr>
                  <a:t>Из точки </a:t>
                </a:r>
                <a:r>
                  <a:rPr lang="en-US" sz="2700" b="1" i="1" dirty="0">
                    <a:latin typeface="GOST type B" pitchFamily="34" charset="0"/>
                  </a:rPr>
                  <a:t>L</a:t>
                </a:r>
                <a:r>
                  <a:rPr lang="ru-RU" sz="2700" b="1" dirty="0">
                    <a:latin typeface="GOST type B" pitchFamily="34" charset="0"/>
                  </a:rPr>
                  <a:t> радиусом </a:t>
                </a:r>
                <a:r>
                  <a:rPr lang="en-US" sz="2700" b="1" i="1" dirty="0">
                    <a:latin typeface="GOST type B" pitchFamily="34" charset="0"/>
                  </a:rPr>
                  <a:t>r</a:t>
                </a:r>
                <a:r>
                  <a:rPr lang="en-US" sz="2700" b="1" i="1" baseline="-25000" dirty="0">
                    <a:latin typeface="GOST type B" pitchFamily="34" charset="0"/>
                  </a:rPr>
                  <a:t>1</a:t>
                </a:r>
                <a:r>
                  <a:rPr lang="en-US" sz="2700" b="1" i="1" dirty="0">
                    <a:latin typeface="GOST type B" pitchFamily="34" charset="0"/>
                  </a:rPr>
                  <a:t>=LA</a:t>
                </a:r>
                <a:r>
                  <a:rPr lang="ru-RU" sz="2700" b="1" dirty="0">
                    <a:latin typeface="GOST type B" pitchFamily="34" charset="0"/>
                  </a:rPr>
                  <a:t> проводим дугу </a:t>
                </a:r>
                <a14:m>
                  <m:oMath xmlns:m="http://schemas.openxmlformats.org/officeDocument/2006/math">
                    <m:acc>
                      <m:accPr>
                        <m:chr m:val="̌"/>
                        <m:ctrlPr>
                          <a:rPr lang="ru-RU" sz="2700" b="1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700" b="1" i="1" smtClean="0">
                            <a:latin typeface="Cambria Math"/>
                          </a:rPr>
                          <m:t>𝑨𝑪</m:t>
                        </m:r>
                      </m:e>
                    </m:acc>
                  </m:oMath>
                </a14:m>
                <a:endParaRPr lang="en-US" sz="2700" b="1" dirty="0">
                  <a:latin typeface="GOST type B" pitchFamily="34" charset="0"/>
                </a:endParaRPr>
              </a:p>
              <a:p>
                <a:pPr marL="514350" indent="-514350">
                  <a:buFont typeface="+mj-lt"/>
                  <a:buAutoNum type="arabicPeriod"/>
                </a:pPr>
                <a:r>
                  <a:rPr lang="ru-RU" sz="2700" b="1" dirty="0">
                    <a:latin typeface="GOST type B" pitchFamily="34" charset="0"/>
                  </a:rPr>
                  <a:t>Аналогично проводим дугу </a:t>
                </a:r>
                <a14:m>
                  <m:oMath xmlns:m="http://schemas.openxmlformats.org/officeDocument/2006/math">
                    <m:acc>
                      <m:accPr>
                        <m:chr m:val="̌"/>
                        <m:ctrlPr>
                          <a:rPr lang="ru-RU" sz="2700" b="1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700" b="1" i="1" smtClean="0">
                            <a:latin typeface="Cambria Math"/>
                          </a:rPr>
                          <m:t>𝑩𝑫</m:t>
                        </m:r>
                      </m:e>
                    </m:acc>
                  </m:oMath>
                </a14:m>
                <a:endParaRPr lang="en-US" sz="2700" b="1" dirty="0">
                  <a:latin typeface="GOST type B" pitchFamily="34" charset="0"/>
                </a:endParaRPr>
              </a:p>
              <a:p>
                <a:pPr marL="514350" indent="-514350">
                  <a:buFont typeface="+mj-lt"/>
                  <a:buAutoNum type="arabicPeriod"/>
                </a:pPr>
                <a:r>
                  <a:rPr lang="ru-RU" sz="2700" b="1" dirty="0">
                    <a:latin typeface="GOST type B" pitchFamily="34" charset="0"/>
                  </a:rPr>
                  <a:t>Из точки </a:t>
                </a:r>
                <a:r>
                  <a:rPr lang="en-US" sz="2700" b="1" i="1" dirty="0">
                    <a:latin typeface="GOST type B" pitchFamily="34" charset="0"/>
                  </a:rPr>
                  <a:t>M</a:t>
                </a:r>
                <a:r>
                  <a:rPr lang="ru-RU" sz="2700" b="1" dirty="0">
                    <a:latin typeface="GOST type B" pitchFamily="34" charset="0"/>
                  </a:rPr>
                  <a:t> радиусом </a:t>
                </a:r>
                <a:r>
                  <a:rPr lang="en-US" sz="2700" b="1" i="1" dirty="0">
                    <a:latin typeface="GOST type B" pitchFamily="34" charset="0"/>
                  </a:rPr>
                  <a:t>r</a:t>
                </a:r>
                <a:r>
                  <a:rPr lang="en-US" sz="2700" b="1" i="1" baseline="-25000" dirty="0">
                    <a:latin typeface="GOST type B" pitchFamily="34" charset="0"/>
                  </a:rPr>
                  <a:t>2</a:t>
                </a:r>
                <a:r>
                  <a:rPr lang="en-US" sz="2700" b="1" i="1" dirty="0">
                    <a:latin typeface="GOST type B" pitchFamily="34" charset="0"/>
                  </a:rPr>
                  <a:t>=MC</a:t>
                </a:r>
                <a:r>
                  <a:rPr lang="ru-RU" sz="2700" b="1" dirty="0">
                    <a:latin typeface="GOST type B" pitchFamily="34" charset="0"/>
                  </a:rPr>
                  <a:t> проводим дугу </a:t>
                </a:r>
                <a14:m>
                  <m:oMath xmlns:m="http://schemas.openxmlformats.org/officeDocument/2006/math">
                    <m:acc>
                      <m:accPr>
                        <m:chr m:val="̌"/>
                        <m:ctrlPr>
                          <a:rPr lang="ru-RU" sz="2700" b="1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700" b="1" i="1" smtClean="0">
                            <a:latin typeface="Cambria Math"/>
                          </a:rPr>
                          <m:t>𝑪𝑩</m:t>
                        </m:r>
                      </m:e>
                    </m:acc>
                  </m:oMath>
                </a14:m>
                <a:endParaRPr lang="en-US" sz="2700" b="1" dirty="0">
                  <a:latin typeface="GOST type B" pitchFamily="34" charset="0"/>
                </a:endParaRPr>
              </a:p>
              <a:p>
                <a:pPr marL="514350" indent="-514350">
                  <a:buFont typeface="+mj-lt"/>
                  <a:buAutoNum type="arabicPeriod"/>
                </a:pPr>
                <a:r>
                  <a:rPr lang="ru-RU" sz="2700" b="1" dirty="0">
                    <a:latin typeface="GOST type B" pitchFamily="34" charset="0"/>
                  </a:rPr>
                  <a:t>Аналогично проводим дугу </a:t>
                </a:r>
                <a14:m>
                  <m:oMath xmlns:m="http://schemas.openxmlformats.org/officeDocument/2006/math">
                    <m:acc>
                      <m:accPr>
                        <m:chr m:val="̌"/>
                        <m:ctrlPr>
                          <a:rPr lang="ru-RU" sz="2700" b="1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700" b="1" i="1" smtClean="0">
                            <a:latin typeface="Cambria Math"/>
                          </a:rPr>
                          <m:t>𝑫𝑨</m:t>
                        </m:r>
                      </m:e>
                    </m:acc>
                  </m:oMath>
                </a14:m>
                <a:endParaRPr lang="en-US" sz="2700" b="1" dirty="0">
                  <a:latin typeface="GOST type B" pitchFamily="34" charset="0"/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719736" y="620689"/>
                <a:ext cx="8630884" cy="6237312"/>
              </a:xfrm>
              <a:blipFill>
                <a:blip r:embed="rId2"/>
                <a:stretch>
                  <a:fillRect l="-1130" t="-978" r="-10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extBox 34"/>
          <p:cNvSpPr txBox="1"/>
          <p:nvPr/>
        </p:nvSpPr>
        <p:spPr>
          <a:xfrm>
            <a:off x="3631769" y="5100321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у</a:t>
            </a:r>
          </a:p>
        </p:txBody>
      </p:sp>
      <p:sp>
        <p:nvSpPr>
          <p:cNvPr id="20" name="Овал 19"/>
          <p:cNvSpPr/>
          <p:nvPr/>
        </p:nvSpPr>
        <p:spPr>
          <a:xfrm flipV="1">
            <a:off x="3318410" y="5100322"/>
            <a:ext cx="65049" cy="6504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1" name="Прямая соединительная линия 20"/>
          <p:cNvCxnSpPr>
            <a:stCxn id="20" idx="4"/>
          </p:cNvCxnSpPr>
          <p:nvPr/>
        </p:nvCxnSpPr>
        <p:spPr>
          <a:xfrm flipV="1">
            <a:off x="3350934" y="1803179"/>
            <a:ext cx="0" cy="329714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383459" y="1803178"/>
            <a:ext cx="276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z</a:t>
            </a:r>
            <a:endParaRPr lang="ru-RU" dirty="0"/>
          </a:p>
        </p:txBody>
      </p:sp>
      <p:sp>
        <p:nvSpPr>
          <p:cNvPr id="23" name="TextBox 22"/>
          <p:cNvSpPr txBox="1"/>
          <p:nvPr/>
        </p:nvSpPr>
        <p:spPr>
          <a:xfrm>
            <a:off x="3039687" y="4820038"/>
            <a:ext cx="336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</a:t>
            </a:r>
            <a:endParaRPr lang="ru-RU" dirty="0"/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 flipH="1">
            <a:off x="270918" y="5132847"/>
            <a:ext cx="3072159" cy="29346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3354145" y="5132847"/>
            <a:ext cx="443673" cy="32265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321497" y="5391223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х</a:t>
            </a:r>
          </a:p>
        </p:txBody>
      </p:sp>
      <p:sp>
        <p:nvSpPr>
          <p:cNvPr id="30" name="Овал 29"/>
          <p:cNvSpPr/>
          <p:nvPr/>
        </p:nvSpPr>
        <p:spPr>
          <a:xfrm flipV="1">
            <a:off x="1702338" y="3624394"/>
            <a:ext cx="45720" cy="4572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7" name="Прямая соединительная линия 36"/>
          <p:cNvCxnSpPr/>
          <p:nvPr/>
        </p:nvCxnSpPr>
        <p:spPr>
          <a:xfrm flipH="1">
            <a:off x="46075" y="3486956"/>
            <a:ext cx="3216995" cy="329328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447306" y="2702246"/>
            <a:ext cx="2563487" cy="1902222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Овал 38"/>
          <p:cNvSpPr/>
          <p:nvPr/>
        </p:nvSpPr>
        <p:spPr>
          <a:xfrm>
            <a:off x="488202" y="2397686"/>
            <a:ext cx="2473992" cy="2473993"/>
          </a:xfrm>
          <a:prstGeom prst="ellipse">
            <a:avLst/>
          </a:prstGeom>
          <a:noFill/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1" name="Прямая соединительная линия 40"/>
          <p:cNvCxnSpPr/>
          <p:nvPr/>
        </p:nvCxnSpPr>
        <p:spPr>
          <a:xfrm>
            <a:off x="483286" y="3804238"/>
            <a:ext cx="1457304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1546322" y="3511952"/>
            <a:ext cx="1409601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 flipV="1">
            <a:off x="1724286" y="2128415"/>
            <a:ext cx="912" cy="297190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>
            <a:stCxn id="39" idx="0"/>
          </p:cNvCxnSpPr>
          <p:nvPr/>
        </p:nvCxnSpPr>
        <p:spPr>
          <a:xfrm>
            <a:off x="1725198" y="2397685"/>
            <a:ext cx="219790" cy="1413696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>
            <a:endCxn id="39" idx="4"/>
          </p:cNvCxnSpPr>
          <p:nvPr/>
        </p:nvCxnSpPr>
        <p:spPr>
          <a:xfrm>
            <a:off x="1546322" y="3500047"/>
            <a:ext cx="178877" cy="1371632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Дуга 69"/>
          <p:cNvSpPr/>
          <p:nvPr/>
        </p:nvSpPr>
        <p:spPr>
          <a:xfrm>
            <a:off x="483287" y="2380360"/>
            <a:ext cx="3000497" cy="2873403"/>
          </a:xfrm>
          <a:prstGeom prst="arc">
            <a:avLst>
              <a:gd name="adj1" fmla="val 10919777"/>
              <a:gd name="adj2" fmla="val 15571265"/>
            </a:avLst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Дуга 71"/>
          <p:cNvSpPr/>
          <p:nvPr/>
        </p:nvSpPr>
        <p:spPr>
          <a:xfrm rot="10800000">
            <a:off x="46073" y="2065916"/>
            <a:ext cx="2916122" cy="2812574"/>
          </a:xfrm>
          <a:prstGeom prst="arc">
            <a:avLst>
              <a:gd name="adj1" fmla="val 10891791"/>
              <a:gd name="adj2" fmla="val 15659575"/>
            </a:avLst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" name="Дуга 72"/>
          <p:cNvSpPr/>
          <p:nvPr/>
        </p:nvSpPr>
        <p:spPr>
          <a:xfrm>
            <a:off x="725640" y="2392066"/>
            <a:ext cx="2236554" cy="2371748"/>
          </a:xfrm>
          <a:prstGeom prst="arc">
            <a:avLst>
              <a:gd name="adj1" fmla="val 15789506"/>
              <a:gd name="adj2" fmla="val 21442547"/>
            </a:avLst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Дуга 73"/>
          <p:cNvSpPr/>
          <p:nvPr/>
        </p:nvSpPr>
        <p:spPr>
          <a:xfrm rot="10800000">
            <a:off x="488197" y="2571822"/>
            <a:ext cx="2184626" cy="2299856"/>
          </a:xfrm>
          <a:prstGeom prst="arc">
            <a:avLst>
              <a:gd name="adj1" fmla="val 15789506"/>
              <a:gd name="adj2" fmla="val 21442547"/>
            </a:avLst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TextBox 39"/>
          <p:cNvSpPr txBox="1"/>
          <p:nvPr/>
        </p:nvSpPr>
        <p:spPr>
          <a:xfrm>
            <a:off x="1580510" y="361957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</a:t>
            </a:r>
            <a:r>
              <a:rPr lang="ru-RU" baseline="-25000" dirty="0"/>
              <a:t>1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861600" y="4266883"/>
            <a:ext cx="3575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y’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-20910" y="3691088"/>
            <a:ext cx="347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x’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454939" y="1965882"/>
            <a:ext cx="3368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z’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462218" y="3757231"/>
            <a:ext cx="45719" cy="45719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5" name="Овал 44"/>
          <p:cNvSpPr/>
          <p:nvPr/>
        </p:nvSpPr>
        <p:spPr>
          <a:xfrm>
            <a:off x="2919312" y="3486955"/>
            <a:ext cx="45719" cy="45719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8" name="Овал 47"/>
          <p:cNvSpPr/>
          <p:nvPr/>
        </p:nvSpPr>
        <p:spPr>
          <a:xfrm>
            <a:off x="1693611" y="2380360"/>
            <a:ext cx="45719" cy="45719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9" name="Овал 48"/>
          <p:cNvSpPr/>
          <p:nvPr/>
        </p:nvSpPr>
        <p:spPr>
          <a:xfrm>
            <a:off x="1700549" y="4832772"/>
            <a:ext cx="45719" cy="45719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50" name="TextBox 49"/>
          <p:cNvSpPr txBox="1"/>
          <p:nvPr/>
        </p:nvSpPr>
        <p:spPr>
          <a:xfrm>
            <a:off x="261247" y="3778791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А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2887261" y="3164829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В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1704760" y="2329291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С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1733675" y="4865635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</a:t>
            </a:r>
            <a:endParaRPr lang="ru-RU" dirty="0"/>
          </a:p>
        </p:txBody>
      </p:sp>
      <p:sp>
        <p:nvSpPr>
          <p:cNvPr id="55" name="TextBox 54"/>
          <p:cNvSpPr txBox="1"/>
          <p:nvPr/>
        </p:nvSpPr>
        <p:spPr>
          <a:xfrm>
            <a:off x="1887734" y="3634320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</a:t>
            </a:r>
            <a:endParaRPr lang="ru-RU" dirty="0"/>
          </a:p>
        </p:txBody>
      </p:sp>
      <p:sp>
        <p:nvSpPr>
          <p:cNvPr id="57" name="TextBox 56"/>
          <p:cNvSpPr txBox="1"/>
          <p:nvPr/>
        </p:nvSpPr>
        <p:spPr>
          <a:xfrm>
            <a:off x="1344801" y="3192306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</a:t>
            </a:r>
            <a:endParaRPr lang="ru-RU" dirty="0"/>
          </a:p>
        </p:txBody>
      </p:sp>
      <p:sp>
        <p:nvSpPr>
          <p:cNvPr id="58" name="Овал 57"/>
          <p:cNvSpPr/>
          <p:nvPr/>
        </p:nvSpPr>
        <p:spPr>
          <a:xfrm>
            <a:off x="1523856" y="3486126"/>
            <a:ext cx="45719" cy="45719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59" name="Овал 58"/>
          <p:cNvSpPr/>
          <p:nvPr/>
        </p:nvSpPr>
        <p:spPr>
          <a:xfrm>
            <a:off x="1901937" y="3776410"/>
            <a:ext cx="45719" cy="45719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60" name="Овал 59"/>
          <p:cNvSpPr/>
          <p:nvPr/>
        </p:nvSpPr>
        <p:spPr>
          <a:xfrm>
            <a:off x="1874484" y="3483495"/>
            <a:ext cx="45719" cy="45719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61" name="Овал 60"/>
          <p:cNvSpPr/>
          <p:nvPr/>
        </p:nvSpPr>
        <p:spPr>
          <a:xfrm>
            <a:off x="1559849" y="3777087"/>
            <a:ext cx="45719" cy="45719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62" name="TextBox 61"/>
          <p:cNvSpPr txBox="1"/>
          <p:nvPr/>
        </p:nvSpPr>
        <p:spPr>
          <a:xfrm>
            <a:off x="1825829" y="3183721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</a:t>
            </a:r>
            <a:endParaRPr lang="ru-RU" dirty="0"/>
          </a:p>
        </p:txBody>
      </p:sp>
      <p:sp>
        <p:nvSpPr>
          <p:cNvPr id="63" name="TextBox 62"/>
          <p:cNvSpPr txBox="1"/>
          <p:nvPr/>
        </p:nvSpPr>
        <p:spPr>
          <a:xfrm>
            <a:off x="1201342" y="3842259"/>
            <a:ext cx="333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1472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5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5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000"/>
                            </p:stCondLst>
                            <p:childTnLst>
                              <p:par>
                                <p:cTn id="6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5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3000"/>
                            </p:stCondLst>
                            <p:childTnLst>
                              <p:par>
                                <p:cTn id="7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3500"/>
                            </p:stCondLst>
                            <p:childTnLst>
                              <p:par>
                                <p:cTn id="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400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4500"/>
                            </p:stCondLst>
                            <p:childTnLst>
                              <p:par>
                                <p:cTn id="8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0"/>
                            </p:stCondLst>
                            <p:childTnLst>
                              <p:par>
                                <p:cTn id="9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5500"/>
                            </p:stCondLst>
                            <p:childTnLst>
                              <p:par>
                                <p:cTn id="9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6000"/>
                            </p:stCondLst>
                            <p:childTnLst>
                              <p:par>
                                <p:cTn id="10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6500"/>
                            </p:stCondLst>
                            <p:childTnLst>
                              <p:par>
                                <p:cTn id="10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7000"/>
                            </p:stCondLst>
                            <p:childTnLst>
                              <p:par>
                                <p:cTn id="10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500"/>
                            </p:stCondLst>
                            <p:childTnLst>
                              <p:par>
                                <p:cTn id="1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2000"/>
                            </p:stCondLst>
                            <p:childTnLst>
                              <p:par>
                                <p:cTn id="1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3000"/>
                            </p:stCondLst>
                            <p:childTnLst>
                              <p:par>
                                <p:cTn id="1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500"/>
                            </p:stCondLst>
                            <p:childTnLst>
                              <p:par>
                                <p:cTn id="1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1000"/>
                            </p:stCondLst>
                            <p:childTnLst>
                              <p:par>
                                <p:cTn id="1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1500"/>
                            </p:stCondLst>
                            <p:childTnLst>
                              <p:par>
                                <p:cTn id="15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2000"/>
                            </p:stCondLst>
                            <p:childTnLst>
                              <p:par>
                                <p:cTn id="1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2500"/>
                            </p:stCondLst>
                            <p:childTnLst>
                              <p:par>
                                <p:cTn id="1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500"/>
                            </p:stCondLst>
                            <p:childTnLst>
                              <p:par>
                                <p:cTn id="17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500"/>
                            </p:stCondLst>
                            <p:childTnLst>
                              <p:par>
                                <p:cTn id="18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>
                            <p:stCondLst>
                              <p:cond delay="500"/>
                            </p:stCondLst>
                            <p:childTnLst>
                              <p:par>
                                <p:cTn id="19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>
                            <p:stCondLst>
                              <p:cond delay="500"/>
                            </p:stCondLst>
                            <p:childTnLst>
                              <p:par>
                                <p:cTn id="20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5" fill="hold">
                            <p:stCondLst>
                              <p:cond delay="1000"/>
                            </p:stCondLst>
                            <p:childTnLst>
                              <p:par>
                                <p:cTn id="206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20" grpId="0" animBg="1"/>
      <p:bldP spid="22" grpId="0"/>
      <p:bldP spid="23" grpId="0"/>
      <p:bldP spid="34" grpId="0"/>
      <p:bldP spid="30" grpId="0" animBg="1"/>
      <p:bldP spid="39" grpId="0" animBg="1"/>
      <p:bldP spid="39" grpId="1" animBg="1"/>
      <p:bldP spid="70" grpId="0" animBg="1"/>
      <p:bldP spid="72" grpId="0" animBg="1"/>
      <p:bldP spid="73" grpId="0" animBg="1"/>
      <p:bldP spid="74" grpId="0" animBg="1"/>
      <p:bldP spid="40" grpId="0"/>
      <p:bldP spid="40" grpId="1"/>
      <p:bldP spid="42" grpId="0"/>
      <p:bldP spid="42" grpId="1"/>
      <p:bldP spid="43" grpId="0"/>
      <p:bldP spid="43" grpId="1"/>
      <p:bldP spid="44" grpId="0"/>
      <p:bldP spid="44" grpId="1"/>
      <p:bldP spid="17" grpId="0" animBg="1"/>
      <p:bldP spid="17" grpId="1" animBg="1"/>
      <p:bldP spid="17" grpId="2" animBg="1"/>
      <p:bldP spid="45" grpId="0" animBg="1"/>
      <p:bldP spid="45" grpId="1" animBg="1"/>
      <p:bldP spid="48" grpId="0" animBg="1"/>
      <p:bldP spid="48" grpId="1" animBg="1"/>
      <p:bldP spid="49" grpId="0" animBg="1"/>
      <p:bldP spid="49" grpId="1" animBg="1"/>
      <p:bldP spid="50" grpId="0"/>
      <p:bldP spid="50" grpId="1"/>
      <p:bldP spid="51" grpId="0"/>
      <p:bldP spid="51" grpId="1"/>
      <p:bldP spid="52" grpId="0"/>
      <p:bldP spid="52" grpId="1"/>
      <p:bldP spid="54" grpId="0"/>
      <p:bldP spid="54" grpId="1"/>
      <p:bldP spid="55" grpId="0"/>
      <p:bldP spid="55" grpId="1"/>
      <p:bldP spid="57" grpId="0"/>
      <p:bldP spid="57" grpId="1"/>
      <p:bldP spid="58" grpId="0" animBg="1"/>
      <p:bldP spid="58" grpId="1" animBg="1"/>
      <p:bldP spid="59" grpId="0" animBg="1"/>
      <p:bldP spid="59" grpId="1" animBg="1"/>
      <p:bldP spid="60" grpId="0" animBg="1"/>
      <p:bldP spid="60" grpId="1" animBg="1"/>
      <p:bldP spid="61" grpId="0" animBg="1"/>
      <p:bldP spid="61" grpId="1" animBg="1"/>
      <p:bldP spid="62" grpId="0"/>
      <p:bldP spid="62" grpId="1"/>
      <p:bldP spid="63" grpId="0"/>
      <p:bldP spid="63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-175592"/>
            <a:ext cx="10972800" cy="837696"/>
          </a:xfrm>
        </p:spPr>
        <p:txBody>
          <a:bodyPr>
            <a:noAutofit/>
          </a:bodyPr>
          <a:lstStyle/>
          <a:p>
            <a:r>
              <a:rPr lang="ru-RU" b="1" i="1" dirty="0">
                <a:latin typeface="GOST type B" pitchFamily="34" charset="0"/>
              </a:rPr>
              <a:t>Построение овала в плоскости </a:t>
            </a:r>
            <a:r>
              <a:rPr lang="en-US" b="1" i="1" dirty="0" err="1">
                <a:latin typeface="GOST type B" pitchFamily="34" charset="0"/>
              </a:rPr>
              <a:t>xy</a:t>
            </a:r>
            <a:endParaRPr lang="ru-RU" b="1" i="1" dirty="0">
              <a:latin typeface="GOST type B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15562" y="481214"/>
            <a:ext cx="8280081" cy="6081286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2500" b="1" dirty="0">
                <a:latin typeface="GOST type B" pitchFamily="34" charset="0"/>
              </a:rPr>
              <a:t>В плоскости </a:t>
            </a:r>
            <a:r>
              <a:rPr lang="en-US" sz="2500" b="1" i="1" dirty="0" err="1">
                <a:latin typeface="GOST type B" pitchFamily="34" charset="0"/>
              </a:rPr>
              <a:t>xz</a:t>
            </a:r>
            <a:r>
              <a:rPr lang="en-US" sz="2500" b="1" dirty="0">
                <a:latin typeface="GOST type B" pitchFamily="34" charset="0"/>
              </a:rPr>
              <a:t> </a:t>
            </a:r>
            <a:r>
              <a:rPr lang="ru-RU" sz="2500" b="1" dirty="0">
                <a:latin typeface="GOST type B" pitchFamily="34" charset="0"/>
              </a:rPr>
              <a:t>отмечаем точку центра окружности </a:t>
            </a:r>
            <a:r>
              <a:rPr lang="ru-RU" sz="2500" b="1" i="1" dirty="0">
                <a:latin typeface="GOST type B" pitchFamily="34" charset="0"/>
              </a:rPr>
              <a:t>О</a:t>
            </a:r>
            <a:r>
              <a:rPr lang="ru-RU" sz="2500" b="1" i="1" baseline="-25000" dirty="0">
                <a:latin typeface="GOST type B" pitchFamily="34" charset="0"/>
              </a:rPr>
              <a:t>1</a:t>
            </a:r>
            <a:endParaRPr lang="ru-RU" sz="2500" b="1" dirty="0">
              <a:latin typeface="GOST type B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2500" b="1" dirty="0">
                <a:latin typeface="GOST type B" pitchFamily="34" charset="0"/>
              </a:rPr>
              <a:t>Из точки </a:t>
            </a:r>
            <a:r>
              <a:rPr lang="ru-RU" sz="2500" b="1" i="1" dirty="0">
                <a:latin typeface="GOST type B" pitchFamily="34" charset="0"/>
              </a:rPr>
              <a:t>О</a:t>
            </a:r>
            <a:r>
              <a:rPr lang="ru-RU" sz="2500" b="1" i="1" baseline="-25000" dirty="0">
                <a:latin typeface="GOST type B" pitchFamily="34" charset="0"/>
              </a:rPr>
              <a:t>1</a:t>
            </a:r>
            <a:r>
              <a:rPr lang="ru-RU" sz="2500" b="1" dirty="0">
                <a:latin typeface="GOST type B" pitchFamily="34" charset="0"/>
              </a:rPr>
              <a:t> проводим окружность данного радиуса </a:t>
            </a:r>
            <a:r>
              <a:rPr lang="en-US" sz="2500" b="1" i="1" dirty="0">
                <a:latin typeface="GOST type B" pitchFamily="34" charset="0"/>
              </a:rPr>
              <a:t>R</a:t>
            </a:r>
            <a:endParaRPr lang="ru-RU" sz="2500" b="1" dirty="0">
              <a:latin typeface="GOST type B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2500" b="1" dirty="0">
                <a:latin typeface="GOST type B" pitchFamily="34" charset="0"/>
              </a:rPr>
              <a:t>Через точку </a:t>
            </a:r>
            <a:r>
              <a:rPr lang="ru-RU" sz="2500" b="1" i="1" dirty="0">
                <a:latin typeface="GOST type B" pitchFamily="34" charset="0"/>
              </a:rPr>
              <a:t>О</a:t>
            </a:r>
            <a:r>
              <a:rPr lang="ru-RU" sz="2500" b="1" i="1" baseline="-25000" dirty="0">
                <a:latin typeface="GOST type B" pitchFamily="34" charset="0"/>
              </a:rPr>
              <a:t>1</a:t>
            </a:r>
            <a:r>
              <a:rPr lang="ru-RU" sz="2500" b="1" dirty="0">
                <a:latin typeface="GOST type B" pitchFamily="34" charset="0"/>
              </a:rPr>
              <a:t> проводим прямые </a:t>
            </a:r>
            <a:r>
              <a:rPr lang="en-US" sz="2500" b="1" i="1" dirty="0">
                <a:latin typeface="GOST type B" pitchFamily="34" charset="0"/>
              </a:rPr>
              <a:t>x’</a:t>
            </a:r>
            <a:r>
              <a:rPr lang="ru-RU" sz="2500" b="1" i="1" dirty="0">
                <a:latin typeface="GOST type B" pitchFamily="34" charset="0"/>
              </a:rPr>
              <a:t>,</a:t>
            </a:r>
            <a:r>
              <a:rPr lang="ru-RU" sz="2500" b="1" dirty="0">
                <a:latin typeface="GOST type B" pitchFamily="34" charset="0"/>
              </a:rPr>
              <a:t> </a:t>
            </a:r>
            <a:r>
              <a:rPr lang="en-US" sz="2500" b="1" i="1" dirty="0">
                <a:latin typeface="GOST type B" pitchFamily="34" charset="0"/>
              </a:rPr>
              <a:t>y’</a:t>
            </a:r>
            <a:r>
              <a:rPr lang="ru-RU" sz="2500" b="1" i="1" dirty="0">
                <a:latin typeface="GOST type B" pitchFamily="34" charset="0"/>
              </a:rPr>
              <a:t> </a:t>
            </a:r>
            <a:r>
              <a:rPr lang="ru-RU" sz="2500" b="1" dirty="0">
                <a:latin typeface="GOST type B" pitchFamily="34" charset="0"/>
              </a:rPr>
              <a:t>и</a:t>
            </a:r>
            <a:r>
              <a:rPr lang="ru-RU" sz="2500" b="1" i="1" dirty="0">
                <a:latin typeface="GOST type B" pitchFamily="34" charset="0"/>
              </a:rPr>
              <a:t> </a:t>
            </a:r>
            <a:r>
              <a:rPr lang="en-US" sz="2500" b="1" i="1" dirty="0">
                <a:latin typeface="GOST type B" pitchFamily="34" charset="0"/>
              </a:rPr>
              <a:t>z’</a:t>
            </a:r>
            <a:r>
              <a:rPr lang="ru-RU" sz="2500" b="1" dirty="0">
                <a:latin typeface="GOST type B" pitchFamily="34" charset="0"/>
              </a:rPr>
              <a:t>, параллельные осям </a:t>
            </a:r>
            <a:r>
              <a:rPr lang="ru-RU" sz="2500" b="1" i="1" dirty="0">
                <a:latin typeface="GOST type B" pitchFamily="34" charset="0"/>
              </a:rPr>
              <a:t>х</a:t>
            </a:r>
            <a:r>
              <a:rPr lang="ru-RU" sz="2500" b="1" dirty="0">
                <a:latin typeface="GOST type B" pitchFamily="34" charset="0"/>
              </a:rPr>
              <a:t> и </a:t>
            </a:r>
            <a:r>
              <a:rPr lang="ru-RU" sz="2500" b="1" i="1" dirty="0">
                <a:latin typeface="GOST type B" pitchFamily="34" charset="0"/>
              </a:rPr>
              <a:t>у</a:t>
            </a:r>
            <a:r>
              <a:rPr lang="ru-RU" sz="2500" b="1" dirty="0">
                <a:latin typeface="GOST type B" pitchFamily="34" charset="0"/>
              </a:rPr>
              <a:t>. Получаем точки </a:t>
            </a:r>
            <a:r>
              <a:rPr lang="en-US" sz="2500" b="1" i="1" dirty="0">
                <a:latin typeface="GOST type B" pitchFamily="34" charset="0"/>
              </a:rPr>
              <a:t>A,B,C </a:t>
            </a:r>
            <a:r>
              <a:rPr lang="ru-RU" sz="2500" b="1" i="1" dirty="0">
                <a:latin typeface="GOST type B" pitchFamily="34" charset="0"/>
              </a:rPr>
              <a:t>и </a:t>
            </a:r>
            <a:r>
              <a:rPr lang="en-US" sz="2500" b="1" i="1" dirty="0">
                <a:latin typeface="GOST type B" pitchFamily="34" charset="0"/>
              </a:rPr>
              <a:t>D</a:t>
            </a:r>
            <a:r>
              <a:rPr lang="ru-RU" sz="2500" b="1" dirty="0">
                <a:latin typeface="GOST type B" pitchFamily="34" charset="0"/>
              </a:rPr>
              <a:t>.</a:t>
            </a:r>
            <a:endParaRPr lang="en-US" sz="2500" b="1" dirty="0">
              <a:latin typeface="GOST type B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2500" b="1" dirty="0">
                <a:latin typeface="GOST type B" pitchFamily="34" charset="0"/>
              </a:rPr>
              <a:t>Через точку </a:t>
            </a:r>
            <a:r>
              <a:rPr lang="ru-RU" sz="2500" b="1" i="1" dirty="0">
                <a:latin typeface="GOST type B" pitchFamily="34" charset="0"/>
              </a:rPr>
              <a:t>О</a:t>
            </a:r>
            <a:r>
              <a:rPr lang="ru-RU" sz="2500" b="1" i="1" baseline="-25000" dirty="0">
                <a:latin typeface="GOST type B" pitchFamily="34" charset="0"/>
              </a:rPr>
              <a:t>1</a:t>
            </a:r>
            <a:r>
              <a:rPr lang="ru-RU" sz="2500" b="1" dirty="0">
                <a:latin typeface="GOST type B" pitchFamily="34" charset="0"/>
              </a:rPr>
              <a:t> проводим прямую, перпендикулярную оси </a:t>
            </a:r>
            <a:r>
              <a:rPr lang="en-US" sz="2500" b="1" i="1" dirty="0">
                <a:latin typeface="GOST type B" pitchFamily="34" charset="0"/>
              </a:rPr>
              <a:t>z</a:t>
            </a:r>
            <a:r>
              <a:rPr lang="ru-RU" sz="2500" b="1" dirty="0">
                <a:latin typeface="GOST type B" pitchFamily="34" charset="0"/>
              </a:rPr>
              <a:t>. Это будет большая полуось овала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500" b="1" dirty="0">
                <a:latin typeface="GOST type B" pitchFamily="34" charset="0"/>
              </a:rPr>
              <a:t>Из точки </a:t>
            </a:r>
            <a:r>
              <a:rPr lang="ru-RU" sz="2500" b="1" i="1" dirty="0">
                <a:latin typeface="GOST type B" pitchFamily="34" charset="0"/>
              </a:rPr>
              <a:t>С</a:t>
            </a:r>
            <a:r>
              <a:rPr lang="ru-RU" sz="2500" b="1" dirty="0">
                <a:latin typeface="GOST type B" pitchFamily="34" charset="0"/>
              </a:rPr>
              <a:t> проводим дугу радиусом </a:t>
            </a:r>
            <a:r>
              <a:rPr lang="en-US" sz="2500" b="1" i="1" dirty="0">
                <a:latin typeface="GOST type B" pitchFamily="34" charset="0"/>
              </a:rPr>
              <a:t>R</a:t>
            </a:r>
            <a:r>
              <a:rPr lang="ru-RU" sz="2500" b="1" dirty="0">
                <a:latin typeface="GOST type B" pitchFamily="34" charset="0"/>
              </a:rPr>
              <a:t> до пересечения с осью </a:t>
            </a:r>
            <a:r>
              <a:rPr lang="en-US" sz="2500" b="1" i="1" dirty="0">
                <a:latin typeface="GOST type B" pitchFamily="34" charset="0"/>
              </a:rPr>
              <a:t>z’</a:t>
            </a:r>
            <a:r>
              <a:rPr lang="ru-RU" sz="2500" b="1" dirty="0">
                <a:latin typeface="GOST type B" pitchFamily="34" charset="0"/>
              </a:rPr>
              <a:t>. Получаем точку </a:t>
            </a:r>
            <a:r>
              <a:rPr lang="en-US" sz="2500" b="1" i="1" dirty="0">
                <a:latin typeface="GOST type B" pitchFamily="34" charset="0"/>
              </a:rPr>
              <a:t>K</a:t>
            </a:r>
            <a:endParaRPr lang="ru-RU" sz="2500" b="1" i="1" dirty="0">
              <a:latin typeface="GOST type B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2500" b="1" dirty="0">
                <a:latin typeface="GOST type B" pitchFamily="34" charset="0"/>
              </a:rPr>
              <a:t>Из точки </a:t>
            </a:r>
            <a:r>
              <a:rPr lang="ru-RU" sz="2500" b="1" i="1" dirty="0">
                <a:latin typeface="GOST type B" pitchFamily="34" charset="0"/>
              </a:rPr>
              <a:t>К</a:t>
            </a:r>
            <a:r>
              <a:rPr lang="ru-RU" sz="2500" b="1" dirty="0">
                <a:latin typeface="GOST type B" pitchFamily="34" charset="0"/>
              </a:rPr>
              <a:t> проводим дугу радиусом </a:t>
            </a:r>
            <a:r>
              <a:rPr lang="en-US" sz="2500" b="1" i="1" dirty="0">
                <a:latin typeface="GOST type B" pitchFamily="34" charset="0"/>
              </a:rPr>
              <a:t>R</a:t>
            </a:r>
            <a:r>
              <a:rPr lang="en-US" sz="2500" b="1" i="1" baseline="-25000" dirty="0">
                <a:latin typeface="GOST type B" pitchFamily="34" charset="0"/>
              </a:rPr>
              <a:t>1</a:t>
            </a:r>
            <a:r>
              <a:rPr lang="en-US" sz="2500" b="1" i="1" dirty="0">
                <a:latin typeface="GOST type B" pitchFamily="34" charset="0"/>
              </a:rPr>
              <a:t>=KA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500" b="1" dirty="0">
                <a:latin typeface="GOST type B" pitchFamily="34" charset="0"/>
              </a:rPr>
              <a:t>Аналогично получаем точку </a:t>
            </a:r>
            <a:r>
              <a:rPr lang="en-US" sz="2500" b="1" dirty="0">
                <a:latin typeface="GOST type B" pitchFamily="34" charset="0"/>
              </a:rPr>
              <a:t>L</a:t>
            </a:r>
            <a:r>
              <a:rPr lang="ru-RU" sz="2500" b="1" dirty="0">
                <a:latin typeface="GOST type B" pitchFamily="34" charset="0"/>
              </a:rPr>
              <a:t> и проводим дугу через точку </a:t>
            </a:r>
            <a:r>
              <a:rPr lang="ru-RU" sz="2500" b="1" i="1" dirty="0">
                <a:latin typeface="GOST type B" pitchFamily="34" charset="0"/>
              </a:rPr>
              <a:t>В</a:t>
            </a:r>
            <a:endParaRPr lang="en-US" sz="2500" b="1" i="1" dirty="0">
              <a:latin typeface="GOST type B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2500" b="1" dirty="0">
                <a:latin typeface="GOST type B" pitchFamily="34" charset="0"/>
              </a:rPr>
              <a:t>Из точки </a:t>
            </a:r>
            <a:r>
              <a:rPr lang="en-US" sz="2500" b="1" i="1" dirty="0">
                <a:latin typeface="GOST type B" pitchFamily="34" charset="0"/>
              </a:rPr>
              <a:t>N</a:t>
            </a:r>
            <a:r>
              <a:rPr lang="ru-RU" sz="2500" b="1" i="1" dirty="0">
                <a:latin typeface="GOST type B" pitchFamily="34" charset="0"/>
              </a:rPr>
              <a:t>, </a:t>
            </a:r>
            <a:r>
              <a:rPr lang="ru-RU" sz="2500" b="1" dirty="0">
                <a:latin typeface="GOST type B" pitchFamily="34" charset="0"/>
              </a:rPr>
              <a:t>образованной пересечением отрезка</a:t>
            </a:r>
            <a:r>
              <a:rPr lang="ru-RU" sz="2500" b="1" i="1" dirty="0">
                <a:latin typeface="GOST type B" pitchFamily="34" charset="0"/>
              </a:rPr>
              <a:t> </a:t>
            </a:r>
            <a:r>
              <a:rPr lang="en-US" sz="2500" b="1" i="1" dirty="0">
                <a:latin typeface="GOST type B" pitchFamily="34" charset="0"/>
              </a:rPr>
              <a:t>LB </a:t>
            </a:r>
            <a:r>
              <a:rPr lang="ru-RU" sz="2500" b="1" dirty="0">
                <a:latin typeface="GOST type B" pitchFamily="34" charset="0"/>
              </a:rPr>
              <a:t>и большой оси радиусом </a:t>
            </a:r>
            <a:r>
              <a:rPr lang="en-US" sz="2500" b="1" i="1" dirty="0">
                <a:latin typeface="GOST type B" pitchFamily="34" charset="0"/>
              </a:rPr>
              <a:t>R</a:t>
            </a:r>
            <a:r>
              <a:rPr lang="en-US" sz="2500" b="1" i="1" baseline="-25000" dirty="0">
                <a:latin typeface="GOST type B" pitchFamily="34" charset="0"/>
              </a:rPr>
              <a:t>2</a:t>
            </a:r>
            <a:r>
              <a:rPr lang="en-US" sz="2500" b="1" i="1" dirty="0">
                <a:latin typeface="GOST type B" pitchFamily="34" charset="0"/>
              </a:rPr>
              <a:t>=NB</a:t>
            </a:r>
            <a:r>
              <a:rPr lang="ru-RU" sz="2500" b="1" dirty="0">
                <a:latin typeface="GOST type B" pitchFamily="34" charset="0"/>
              </a:rPr>
              <a:t> проводим малую дугу</a:t>
            </a:r>
            <a:endParaRPr lang="en-US" sz="2500" b="1" dirty="0">
              <a:latin typeface="GOST type B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2500" b="1" dirty="0">
                <a:latin typeface="GOST type B" pitchFamily="34" charset="0"/>
              </a:rPr>
              <a:t>Аналогично проводим точку </a:t>
            </a:r>
            <a:r>
              <a:rPr lang="ru-RU" sz="2500" b="1" i="1" dirty="0">
                <a:latin typeface="GOST type B" pitchFamily="34" charset="0"/>
              </a:rPr>
              <a:t>М и</a:t>
            </a:r>
            <a:r>
              <a:rPr lang="ru-RU" sz="2500" b="1" dirty="0">
                <a:latin typeface="GOST type B" pitchFamily="34" charset="0"/>
              </a:rPr>
              <a:t> вторую малую дугу.</a:t>
            </a:r>
            <a:endParaRPr lang="en-US" sz="2500" b="1" dirty="0">
              <a:latin typeface="GOST type B" pitchFamily="34" charset="0"/>
            </a:endParaRPr>
          </a:p>
        </p:txBody>
      </p:sp>
      <p:sp>
        <p:nvSpPr>
          <p:cNvPr id="20" name="Овал 19"/>
          <p:cNvSpPr/>
          <p:nvPr/>
        </p:nvSpPr>
        <p:spPr>
          <a:xfrm flipV="1">
            <a:off x="2686508" y="2348974"/>
            <a:ext cx="45720" cy="4572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1" name="Прямая соединительная линия 20"/>
          <p:cNvCxnSpPr>
            <a:stCxn id="20" idx="4"/>
          </p:cNvCxnSpPr>
          <p:nvPr/>
        </p:nvCxnSpPr>
        <p:spPr>
          <a:xfrm flipH="1" flipV="1">
            <a:off x="2703844" y="1190274"/>
            <a:ext cx="5524" cy="11587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739189" y="1057074"/>
            <a:ext cx="276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z</a:t>
            </a:r>
            <a:endParaRPr lang="ru-RU" dirty="0"/>
          </a:p>
        </p:txBody>
      </p:sp>
      <p:sp>
        <p:nvSpPr>
          <p:cNvPr id="23" name="TextBox 22"/>
          <p:cNvSpPr txBox="1"/>
          <p:nvPr/>
        </p:nvSpPr>
        <p:spPr>
          <a:xfrm>
            <a:off x="2309089" y="2006610"/>
            <a:ext cx="336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</a:t>
            </a:r>
            <a:endParaRPr lang="ru-RU" dirty="0"/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 flipH="1">
            <a:off x="146736" y="2371834"/>
            <a:ext cx="2552330" cy="26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2724355" y="2378789"/>
            <a:ext cx="945661" cy="65763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151514" y="2516553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х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509508" y="2648888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у</a:t>
            </a:r>
          </a:p>
        </p:txBody>
      </p:sp>
      <p:sp>
        <p:nvSpPr>
          <p:cNvPr id="12" name="Овал 11"/>
          <p:cNvSpPr/>
          <p:nvPr/>
        </p:nvSpPr>
        <p:spPr>
          <a:xfrm flipV="1">
            <a:off x="2207669" y="4060930"/>
            <a:ext cx="45720" cy="4572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91344" y="4084649"/>
            <a:ext cx="4032448" cy="0"/>
          </a:xfrm>
          <a:prstGeom prst="line">
            <a:avLst/>
          </a:prstGeom>
          <a:ln w="127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V="1">
            <a:off x="2229793" y="903074"/>
            <a:ext cx="0" cy="5954926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Овал 7"/>
          <p:cNvSpPr/>
          <p:nvPr/>
        </p:nvSpPr>
        <p:spPr>
          <a:xfrm>
            <a:off x="864250" y="2712504"/>
            <a:ext cx="2733048" cy="2733048"/>
          </a:xfrm>
          <a:prstGeom prst="ellipse">
            <a:avLst/>
          </a:prstGeom>
          <a:noFill/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 flipH="1">
            <a:off x="47328" y="3906503"/>
            <a:ext cx="3839668" cy="401833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504551" y="2849761"/>
            <a:ext cx="3246634" cy="2324351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Овал 29"/>
          <p:cNvSpPr/>
          <p:nvPr/>
        </p:nvSpPr>
        <p:spPr>
          <a:xfrm>
            <a:off x="3566340" y="3927382"/>
            <a:ext cx="45719" cy="45719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Овал 36"/>
          <p:cNvSpPr/>
          <p:nvPr/>
        </p:nvSpPr>
        <p:spPr>
          <a:xfrm>
            <a:off x="849489" y="4206240"/>
            <a:ext cx="45719" cy="45719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531773" y="4284677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А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3557578" y="3592916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В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2157473" y="3721837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О</a:t>
            </a:r>
            <a:r>
              <a:rPr lang="ru-RU" baseline="-25000" dirty="0"/>
              <a:t>1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3606754" y="4806716"/>
            <a:ext cx="353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y’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919536" y="980728"/>
            <a:ext cx="3368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z’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823" y="4261017"/>
            <a:ext cx="347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x’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6" name="Овал 45"/>
          <p:cNvSpPr/>
          <p:nvPr/>
        </p:nvSpPr>
        <p:spPr>
          <a:xfrm>
            <a:off x="2207568" y="5430433"/>
            <a:ext cx="45719" cy="45719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Овал 46"/>
          <p:cNvSpPr/>
          <p:nvPr/>
        </p:nvSpPr>
        <p:spPr>
          <a:xfrm>
            <a:off x="2207670" y="2687611"/>
            <a:ext cx="45719" cy="45719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1967162" y="2676369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  <a:endParaRPr lang="ru-RU" dirty="0"/>
          </a:p>
        </p:txBody>
      </p:sp>
      <p:sp>
        <p:nvSpPr>
          <p:cNvPr id="49" name="TextBox 48"/>
          <p:cNvSpPr txBox="1"/>
          <p:nvPr/>
        </p:nvSpPr>
        <p:spPr>
          <a:xfrm>
            <a:off x="2277444" y="5409935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</a:t>
            </a:r>
            <a:endParaRPr lang="ru-RU" dirty="0"/>
          </a:p>
        </p:txBody>
      </p:sp>
      <p:sp>
        <p:nvSpPr>
          <p:cNvPr id="50" name="Дуга 49"/>
          <p:cNvSpPr/>
          <p:nvPr/>
        </p:nvSpPr>
        <p:spPr>
          <a:xfrm>
            <a:off x="744114" y="1303833"/>
            <a:ext cx="2715966" cy="2735139"/>
          </a:xfrm>
          <a:prstGeom prst="arc">
            <a:avLst>
              <a:gd name="adj1" fmla="val 16200000"/>
              <a:gd name="adj2" fmla="val 1763205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Овал 50"/>
          <p:cNvSpPr/>
          <p:nvPr/>
        </p:nvSpPr>
        <p:spPr>
          <a:xfrm>
            <a:off x="2207568" y="1294260"/>
            <a:ext cx="45719" cy="45719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51"/>
          <p:cNvSpPr txBox="1"/>
          <p:nvPr/>
        </p:nvSpPr>
        <p:spPr>
          <a:xfrm>
            <a:off x="2222123" y="1045108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</a:t>
            </a:r>
            <a:endParaRPr lang="ru-RU" dirty="0"/>
          </a:p>
        </p:txBody>
      </p:sp>
      <p:cxnSp>
        <p:nvCxnSpPr>
          <p:cNvPr id="54" name="Прямая соединительная линия 53"/>
          <p:cNvCxnSpPr/>
          <p:nvPr/>
        </p:nvCxnSpPr>
        <p:spPr>
          <a:xfrm flipH="1">
            <a:off x="2229793" y="3897726"/>
            <a:ext cx="1351384" cy="2895815"/>
          </a:xfrm>
          <a:prstGeom prst="line">
            <a:avLst/>
          </a:prstGeom>
          <a:ln>
            <a:head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 flipH="1">
            <a:off x="841605" y="1336552"/>
            <a:ext cx="1351384" cy="2895815"/>
          </a:xfrm>
          <a:prstGeom prst="line">
            <a:avLst/>
          </a:prstGeom>
          <a:ln>
            <a:headEnd type="none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Дуга 63"/>
          <p:cNvSpPr/>
          <p:nvPr/>
        </p:nvSpPr>
        <p:spPr>
          <a:xfrm>
            <a:off x="-949053" y="-1912292"/>
            <a:ext cx="6396981" cy="6448545"/>
          </a:xfrm>
          <a:prstGeom prst="arc">
            <a:avLst>
              <a:gd name="adj1" fmla="val 3916756"/>
              <a:gd name="adj2" fmla="val 6919143"/>
            </a:avLst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Дуга 64"/>
          <p:cNvSpPr/>
          <p:nvPr/>
        </p:nvSpPr>
        <p:spPr>
          <a:xfrm rot="10800000">
            <a:off x="-976368" y="3620215"/>
            <a:ext cx="6396981" cy="6448545"/>
          </a:xfrm>
          <a:prstGeom prst="arc">
            <a:avLst>
              <a:gd name="adj1" fmla="val 3902036"/>
              <a:gd name="adj2" fmla="val 6919143"/>
            </a:avLst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Дуга 66"/>
          <p:cNvSpPr/>
          <p:nvPr/>
        </p:nvSpPr>
        <p:spPr>
          <a:xfrm rot="10800000">
            <a:off x="865143" y="4058022"/>
            <a:ext cx="2715966" cy="2735139"/>
          </a:xfrm>
          <a:prstGeom prst="arc">
            <a:avLst>
              <a:gd name="adj1" fmla="val 16200000"/>
              <a:gd name="adj2" fmla="val 1763205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TextBox 67"/>
          <p:cNvSpPr txBox="1"/>
          <p:nvPr/>
        </p:nvSpPr>
        <p:spPr>
          <a:xfrm>
            <a:off x="1906422" y="6423829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</a:t>
            </a:r>
            <a:endParaRPr lang="ru-RU" dirty="0"/>
          </a:p>
        </p:txBody>
      </p:sp>
      <p:sp>
        <p:nvSpPr>
          <p:cNvPr id="69" name="Овал 68"/>
          <p:cNvSpPr/>
          <p:nvPr/>
        </p:nvSpPr>
        <p:spPr>
          <a:xfrm>
            <a:off x="2202478" y="6765700"/>
            <a:ext cx="45719" cy="45719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Овал 69"/>
          <p:cNvSpPr/>
          <p:nvPr/>
        </p:nvSpPr>
        <p:spPr>
          <a:xfrm>
            <a:off x="3474184" y="4061285"/>
            <a:ext cx="45719" cy="45719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Овал 70"/>
          <p:cNvSpPr/>
          <p:nvPr/>
        </p:nvSpPr>
        <p:spPr>
          <a:xfrm>
            <a:off x="886936" y="4057009"/>
            <a:ext cx="45719" cy="45719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Дуга 74"/>
          <p:cNvSpPr/>
          <p:nvPr/>
        </p:nvSpPr>
        <p:spPr>
          <a:xfrm>
            <a:off x="3319264" y="3906948"/>
            <a:ext cx="364134" cy="349194"/>
          </a:xfrm>
          <a:prstGeom prst="arc">
            <a:avLst>
              <a:gd name="adj1" fmla="val 17608932"/>
              <a:gd name="adj2" fmla="val 3559396"/>
            </a:avLst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TextBox 75"/>
          <p:cNvSpPr txBox="1"/>
          <p:nvPr/>
        </p:nvSpPr>
        <p:spPr>
          <a:xfrm>
            <a:off x="3182532" y="4008407"/>
            <a:ext cx="333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</a:t>
            </a:r>
            <a:endParaRPr lang="ru-RU" dirty="0"/>
          </a:p>
        </p:txBody>
      </p:sp>
      <p:sp>
        <p:nvSpPr>
          <p:cNvPr id="77" name="TextBox 76"/>
          <p:cNvSpPr txBox="1"/>
          <p:nvPr/>
        </p:nvSpPr>
        <p:spPr>
          <a:xfrm>
            <a:off x="921092" y="3792328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М</a:t>
            </a:r>
          </a:p>
        </p:txBody>
      </p:sp>
      <p:sp>
        <p:nvSpPr>
          <p:cNvPr id="78" name="Дуга 77"/>
          <p:cNvSpPr/>
          <p:nvPr/>
        </p:nvSpPr>
        <p:spPr>
          <a:xfrm rot="10800000">
            <a:off x="783874" y="3896432"/>
            <a:ext cx="364134" cy="349194"/>
          </a:xfrm>
          <a:prstGeom prst="arc">
            <a:avLst>
              <a:gd name="adj1" fmla="val 17608932"/>
              <a:gd name="adj2" fmla="val 3559396"/>
            </a:avLst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403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000"/>
                            </p:stCondLst>
                            <p:childTnLst>
                              <p:par>
                                <p:cTn id="6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5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3000"/>
                            </p:stCondLst>
                            <p:childTnLst>
                              <p:par>
                                <p:cTn id="7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3500"/>
                            </p:stCondLst>
                            <p:childTnLst>
                              <p:par>
                                <p:cTn id="8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4000"/>
                            </p:stCondLst>
                            <p:childTnLst>
                              <p:par>
                                <p:cTn id="8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4500"/>
                            </p:stCondLst>
                            <p:childTnLst>
                              <p:par>
                                <p:cTn id="8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0"/>
                            </p:stCondLst>
                            <p:childTnLst>
                              <p:par>
                                <p:cTn id="9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5500"/>
                            </p:stCondLst>
                            <p:childTnLst>
                              <p:par>
                                <p:cTn id="9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60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65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7000"/>
                            </p:stCondLst>
                            <p:childTnLst>
                              <p:par>
                                <p:cTn id="10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500"/>
                            </p:stCondLst>
                            <p:childTnLst>
                              <p:par>
                                <p:cTn id="1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500"/>
                            </p:stCondLst>
                            <p:childTnLst>
                              <p:par>
                                <p:cTn id="1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1000"/>
                            </p:stCondLst>
                            <p:childTnLst>
                              <p:par>
                                <p:cTn id="1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1500"/>
                            </p:stCondLst>
                            <p:childTnLst>
                              <p:par>
                                <p:cTn id="1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500"/>
                            </p:stCondLst>
                            <p:childTnLst>
                              <p:par>
                                <p:cTn id="1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1000"/>
                            </p:stCondLst>
                            <p:childTnLst>
                              <p:par>
                                <p:cTn id="14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500"/>
                            </p:stCondLst>
                            <p:childTnLst>
                              <p:par>
                                <p:cTn id="1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1000"/>
                            </p:stCondLst>
                            <p:childTnLst>
                              <p:par>
                                <p:cTn id="1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1500"/>
                            </p:stCondLst>
                            <p:childTnLst>
                              <p:par>
                                <p:cTn id="16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2000"/>
                            </p:stCondLst>
                            <p:childTnLst>
                              <p:par>
                                <p:cTn id="1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2500"/>
                            </p:stCondLst>
                            <p:childTnLst>
                              <p:par>
                                <p:cTn id="17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500"/>
                            </p:stCondLst>
                            <p:childTnLst>
                              <p:par>
                                <p:cTn id="18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1000"/>
                            </p:stCondLst>
                            <p:childTnLst>
                              <p:par>
                                <p:cTn id="18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1500"/>
                            </p:stCondLst>
                            <p:childTnLst>
                              <p:par>
                                <p:cTn id="19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>
                            <p:stCondLst>
                              <p:cond delay="500"/>
                            </p:stCondLst>
                            <p:childTnLst>
                              <p:par>
                                <p:cTn id="19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>
                            <p:stCondLst>
                              <p:cond delay="1000"/>
                            </p:stCondLst>
                            <p:childTnLst>
                              <p:par>
                                <p:cTn id="20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1500"/>
                            </p:stCondLst>
                            <p:childTnLst>
                              <p:par>
                                <p:cTn id="20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0" grpId="1" animBg="1"/>
      <p:bldP spid="22" grpId="0"/>
      <p:bldP spid="23" grpId="0"/>
      <p:bldP spid="34" grpId="0"/>
      <p:bldP spid="35" grpId="0"/>
      <p:bldP spid="12" grpId="0" animBg="1"/>
      <p:bldP spid="12" grpId="1" animBg="1"/>
      <p:bldP spid="8" grpId="0" animBg="1"/>
      <p:bldP spid="8" grpId="1" animBg="1"/>
      <p:bldP spid="30" grpId="0" animBg="1"/>
      <p:bldP spid="30" grpId="1" animBg="1"/>
      <p:bldP spid="37" grpId="0" animBg="1"/>
      <p:bldP spid="37" grpId="1" animBg="1"/>
      <p:bldP spid="38" grpId="0"/>
      <p:bldP spid="38" grpId="1"/>
      <p:bldP spid="39" grpId="0"/>
      <p:bldP spid="39" grpId="1"/>
      <p:bldP spid="40" grpId="0"/>
      <p:bldP spid="41" grpId="0"/>
      <p:bldP spid="41" grpId="1"/>
      <p:bldP spid="42" grpId="0"/>
      <p:bldP spid="42" grpId="1"/>
      <p:bldP spid="43" grpId="0"/>
      <p:bldP spid="43" grpId="1"/>
      <p:bldP spid="46" grpId="0" animBg="1"/>
      <p:bldP spid="46" grpId="1" animBg="1"/>
      <p:bldP spid="47" grpId="0" animBg="1"/>
      <p:bldP spid="47" grpId="1" animBg="1"/>
      <p:bldP spid="48" grpId="0"/>
      <p:bldP spid="48" grpId="1"/>
      <p:bldP spid="49" grpId="0"/>
      <p:bldP spid="49" grpId="1"/>
      <p:bldP spid="50" grpId="0" animBg="1"/>
      <p:bldP spid="50" grpId="1" animBg="1"/>
      <p:bldP spid="51" grpId="0" animBg="1"/>
      <p:bldP spid="51" grpId="1" animBg="1"/>
      <p:bldP spid="52" grpId="0"/>
      <p:bldP spid="52" grpId="1"/>
      <p:bldP spid="64" grpId="0" animBg="1"/>
      <p:bldP spid="65" grpId="0" animBg="1"/>
      <p:bldP spid="67" grpId="0" animBg="1"/>
      <p:bldP spid="67" grpId="1" animBg="1"/>
      <p:bldP spid="68" grpId="0"/>
      <p:bldP spid="68" grpId="1"/>
      <p:bldP spid="69" grpId="0" animBg="1"/>
      <p:bldP spid="69" grpId="1" animBg="1"/>
      <p:bldP spid="70" grpId="0" animBg="1"/>
      <p:bldP spid="70" grpId="1" animBg="1"/>
      <p:bldP spid="71" grpId="0" animBg="1"/>
      <p:bldP spid="71" grpId="1" animBg="1"/>
      <p:bldP spid="75" grpId="0" animBg="1"/>
      <p:bldP spid="76" grpId="0"/>
      <p:bldP spid="76" grpId="1"/>
      <p:bldP spid="77" grpId="0"/>
      <p:bldP spid="77" grpId="1"/>
      <p:bldP spid="7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b="1" i="1" dirty="0">
                <a:latin typeface="GOST type B" pitchFamily="34" charset="0"/>
              </a:rPr>
              <a:t>Построение овала в плоскости </a:t>
            </a:r>
            <a:r>
              <a:rPr lang="en-US" b="1" i="1" dirty="0" err="1">
                <a:latin typeface="GOST type B" pitchFamily="34" charset="0"/>
              </a:rPr>
              <a:t>yz</a:t>
            </a:r>
            <a:endParaRPr lang="ru-RU" b="1" i="1" dirty="0">
              <a:latin typeface="GOST type B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93323" y="1673019"/>
            <a:ext cx="5363026" cy="281742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700" b="1" dirty="0">
                <a:latin typeface="GOST type B" pitchFamily="34" charset="0"/>
              </a:rPr>
              <a:t>Построение овала в плоскости </a:t>
            </a:r>
            <a:r>
              <a:rPr lang="en-US" sz="2700" b="1" i="1" dirty="0" err="1">
                <a:latin typeface="GOST type B" pitchFamily="34" charset="0"/>
              </a:rPr>
              <a:t>yz</a:t>
            </a:r>
            <a:r>
              <a:rPr lang="ru-RU" sz="2700" b="1" dirty="0">
                <a:latin typeface="GOST type B" pitchFamily="34" charset="0"/>
              </a:rPr>
              <a:t> аналогично построению овала в плоскости </a:t>
            </a:r>
            <a:r>
              <a:rPr lang="en-US" sz="2700" b="1" i="1" dirty="0" err="1">
                <a:latin typeface="GOST type B" pitchFamily="34" charset="0"/>
              </a:rPr>
              <a:t>xy</a:t>
            </a:r>
            <a:r>
              <a:rPr lang="ru-RU" sz="2700" b="1" dirty="0">
                <a:latin typeface="GOST type B" pitchFamily="34" charset="0"/>
              </a:rPr>
              <a:t>. Разница лишь в том, что малая ось совпадает с осью </a:t>
            </a:r>
            <a:r>
              <a:rPr lang="en-US" sz="2700" b="1" i="1" dirty="0">
                <a:latin typeface="GOST type B" pitchFamily="34" charset="0"/>
              </a:rPr>
              <a:t>x</a:t>
            </a:r>
            <a:r>
              <a:rPr lang="ru-RU" sz="2700" b="1" dirty="0">
                <a:latin typeface="GOST type B" pitchFamily="34" charset="0"/>
              </a:rPr>
              <a:t>, а большая перпендикулярна ей и проходит также через точку </a:t>
            </a:r>
            <a:r>
              <a:rPr lang="ru-RU" sz="2700" b="1" i="1" dirty="0">
                <a:latin typeface="GOST type B" pitchFamily="34" charset="0"/>
              </a:rPr>
              <a:t>О</a:t>
            </a:r>
            <a:r>
              <a:rPr lang="ru-RU" sz="2700" b="1" i="1" baseline="-25000" dirty="0">
                <a:latin typeface="GOST type B" pitchFamily="34" charset="0"/>
              </a:rPr>
              <a:t>1</a:t>
            </a:r>
            <a:endParaRPr lang="en-US" sz="2700" b="1" i="1" baseline="-25000" dirty="0">
              <a:latin typeface="GOST type B" pitchFamily="34" charset="0"/>
            </a:endParaRPr>
          </a:p>
        </p:txBody>
      </p:sp>
      <p:sp>
        <p:nvSpPr>
          <p:cNvPr id="20" name="Овал 19"/>
          <p:cNvSpPr/>
          <p:nvPr/>
        </p:nvSpPr>
        <p:spPr>
          <a:xfrm flipV="1">
            <a:off x="1417349" y="4566807"/>
            <a:ext cx="45720" cy="4572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1" name="Прямая соединительная линия 20"/>
          <p:cNvCxnSpPr>
            <a:stCxn id="20" idx="4"/>
          </p:cNvCxnSpPr>
          <p:nvPr/>
        </p:nvCxnSpPr>
        <p:spPr>
          <a:xfrm flipV="1">
            <a:off x="1440209" y="2239505"/>
            <a:ext cx="2256" cy="232730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114758" y="2171395"/>
            <a:ext cx="276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z</a:t>
            </a:r>
            <a:endParaRPr lang="ru-RU" dirty="0"/>
          </a:p>
        </p:txBody>
      </p:sp>
      <p:sp>
        <p:nvSpPr>
          <p:cNvPr id="23" name="TextBox 22"/>
          <p:cNvSpPr txBox="1"/>
          <p:nvPr/>
        </p:nvSpPr>
        <p:spPr>
          <a:xfrm>
            <a:off x="1156215" y="4303731"/>
            <a:ext cx="336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</a:t>
            </a:r>
            <a:endParaRPr lang="ru-RU" dirty="0"/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 flipH="1">
            <a:off x="671327" y="4589667"/>
            <a:ext cx="763359" cy="8339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1442465" y="4589667"/>
            <a:ext cx="1365896" cy="97210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546660" y="4315260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х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2519499" y="5080532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у</a:t>
            </a:r>
          </a:p>
        </p:txBody>
      </p:sp>
      <p:sp>
        <p:nvSpPr>
          <p:cNvPr id="67" name="Овал 66"/>
          <p:cNvSpPr/>
          <p:nvPr/>
        </p:nvSpPr>
        <p:spPr>
          <a:xfrm rot="15798054" flipV="1">
            <a:off x="3211314" y="3725257"/>
            <a:ext cx="45720" cy="4572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8" name="Прямая соединительная линия 67"/>
          <p:cNvCxnSpPr/>
          <p:nvPr/>
        </p:nvCxnSpPr>
        <p:spPr>
          <a:xfrm rot="15798054" flipV="1">
            <a:off x="3032396" y="795096"/>
            <a:ext cx="0" cy="5954926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Овал 68"/>
          <p:cNvSpPr/>
          <p:nvPr/>
        </p:nvSpPr>
        <p:spPr>
          <a:xfrm rot="15798054">
            <a:off x="1862893" y="2381906"/>
            <a:ext cx="2733048" cy="2733048"/>
          </a:xfrm>
          <a:prstGeom prst="ellipse">
            <a:avLst/>
          </a:prstGeom>
          <a:noFill/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extBox 73"/>
          <p:cNvSpPr txBox="1"/>
          <p:nvPr/>
        </p:nvSpPr>
        <p:spPr>
          <a:xfrm>
            <a:off x="3182508" y="2088312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В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2951108" y="5079620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А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3163899" y="343669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О</a:t>
            </a:r>
            <a:r>
              <a:rPr lang="ru-RU" baseline="-25000" dirty="0"/>
              <a:t>1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4590881" y="4494748"/>
            <a:ext cx="353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y’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3210012" y="1632063"/>
            <a:ext cx="3368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z’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711154" y="3685575"/>
            <a:ext cx="347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x’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80" name="Овал 79"/>
          <p:cNvSpPr/>
          <p:nvPr/>
        </p:nvSpPr>
        <p:spPr>
          <a:xfrm rot="15798054">
            <a:off x="4571479" y="3565598"/>
            <a:ext cx="45719" cy="45719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Овал 80"/>
          <p:cNvSpPr/>
          <p:nvPr/>
        </p:nvSpPr>
        <p:spPr>
          <a:xfrm rot="15798054">
            <a:off x="1847371" y="3885461"/>
            <a:ext cx="45719" cy="45719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TextBox 81"/>
          <p:cNvSpPr txBox="1"/>
          <p:nvPr/>
        </p:nvSpPr>
        <p:spPr>
          <a:xfrm>
            <a:off x="1592426" y="3598942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  <a:endParaRPr lang="ru-RU" dirty="0"/>
          </a:p>
        </p:txBody>
      </p:sp>
      <p:sp>
        <p:nvSpPr>
          <p:cNvPr id="83" name="TextBox 82"/>
          <p:cNvSpPr txBox="1"/>
          <p:nvPr/>
        </p:nvSpPr>
        <p:spPr>
          <a:xfrm>
            <a:off x="4515229" y="3227219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</a:t>
            </a:r>
            <a:endParaRPr lang="ru-RU" dirty="0"/>
          </a:p>
        </p:txBody>
      </p:sp>
      <p:sp>
        <p:nvSpPr>
          <p:cNvPr id="84" name="Дуга 83"/>
          <p:cNvSpPr/>
          <p:nvPr/>
        </p:nvSpPr>
        <p:spPr>
          <a:xfrm rot="15798054">
            <a:off x="488429" y="2672866"/>
            <a:ext cx="2715966" cy="2735139"/>
          </a:xfrm>
          <a:prstGeom prst="arc">
            <a:avLst>
              <a:gd name="adj1" fmla="val 16200000"/>
              <a:gd name="adj2" fmla="val 1763205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Овал 84"/>
          <p:cNvSpPr/>
          <p:nvPr/>
        </p:nvSpPr>
        <p:spPr>
          <a:xfrm rot="15798054">
            <a:off x="463547" y="4048105"/>
            <a:ext cx="45719" cy="45719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TextBox 85"/>
          <p:cNvSpPr txBox="1"/>
          <p:nvPr/>
        </p:nvSpPr>
        <p:spPr>
          <a:xfrm>
            <a:off x="230396" y="3753330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</a:t>
            </a:r>
            <a:endParaRPr lang="ru-RU" dirty="0"/>
          </a:p>
        </p:txBody>
      </p:sp>
      <p:cxnSp>
        <p:nvCxnSpPr>
          <p:cNvPr id="87" name="Прямая соединительная линия 86"/>
          <p:cNvCxnSpPr>
            <a:stCxn id="99" idx="2"/>
          </p:cNvCxnSpPr>
          <p:nvPr/>
        </p:nvCxnSpPr>
        <p:spPr>
          <a:xfrm flipV="1">
            <a:off x="3228800" y="3432742"/>
            <a:ext cx="2696710" cy="1679932"/>
          </a:xfrm>
          <a:prstGeom prst="line">
            <a:avLst/>
          </a:prstGeom>
          <a:ln>
            <a:head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Прямая соединительная линия 87"/>
          <p:cNvCxnSpPr>
            <a:endCxn id="89" idx="0"/>
          </p:cNvCxnSpPr>
          <p:nvPr/>
        </p:nvCxnSpPr>
        <p:spPr>
          <a:xfrm flipV="1">
            <a:off x="486406" y="2374227"/>
            <a:ext cx="2740291" cy="1692424"/>
          </a:xfrm>
          <a:prstGeom prst="line">
            <a:avLst/>
          </a:prstGeom>
          <a:ln>
            <a:headEnd type="none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Дуга 88"/>
          <p:cNvSpPr/>
          <p:nvPr/>
        </p:nvSpPr>
        <p:spPr>
          <a:xfrm rot="15798054">
            <a:off x="-2719406" y="828410"/>
            <a:ext cx="6396981" cy="6448545"/>
          </a:xfrm>
          <a:prstGeom prst="arc">
            <a:avLst>
              <a:gd name="adj1" fmla="val 3916756"/>
              <a:gd name="adj2" fmla="val 6919143"/>
            </a:avLst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Дуга 89"/>
          <p:cNvSpPr/>
          <p:nvPr/>
        </p:nvSpPr>
        <p:spPr>
          <a:xfrm rot="4998054">
            <a:off x="2778514" y="210145"/>
            <a:ext cx="6396981" cy="6448545"/>
          </a:xfrm>
          <a:prstGeom prst="arc">
            <a:avLst>
              <a:gd name="adj1" fmla="val 3902036"/>
              <a:gd name="adj2" fmla="val 6919143"/>
            </a:avLst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Дуга 90"/>
          <p:cNvSpPr/>
          <p:nvPr/>
        </p:nvSpPr>
        <p:spPr>
          <a:xfrm rot="4998054">
            <a:off x="3209695" y="2231373"/>
            <a:ext cx="2715966" cy="2735139"/>
          </a:xfrm>
          <a:prstGeom prst="arc">
            <a:avLst>
              <a:gd name="adj1" fmla="val 16200000"/>
              <a:gd name="adj2" fmla="val 1763205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TextBox 91"/>
          <p:cNvSpPr txBox="1"/>
          <p:nvPr/>
        </p:nvSpPr>
        <p:spPr>
          <a:xfrm>
            <a:off x="5621751" y="3450565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</a:t>
            </a:r>
            <a:endParaRPr lang="ru-RU" dirty="0"/>
          </a:p>
        </p:txBody>
      </p:sp>
      <p:sp>
        <p:nvSpPr>
          <p:cNvPr id="93" name="Овал 92"/>
          <p:cNvSpPr/>
          <p:nvPr/>
        </p:nvSpPr>
        <p:spPr>
          <a:xfrm rot="15798054">
            <a:off x="5898224" y="3414889"/>
            <a:ext cx="45719" cy="45719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Овал 93"/>
          <p:cNvSpPr/>
          <p:nvPr/>
        </p:nvSpPr>
        <p:spPr>
          <a:xfrm rot="15798054">
            <a:off x="3063921" y="2467349"/>
            <a:ext cx="45719" cy="45719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Овал 94"/>
          <p:cNvSpPr/>
          <p:nvPr/>
        </p:nvSpPr>
        <p:spPr>
          <a:xfrm rot="15798054">
            <a:off x="3351965" y="5002029"/>
            <a:ext cx="45719" cy="45719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Дуга 95"/>
          <p:cNvSpPr/>
          <p:nvPr/>
        </p:nvSpPr>
        <p:spPr>
          <a:xfrm rot="15798054">
            <a:off x="2901633" y="2311657"/>
            <a:ext cx="364134" cy="349194"/>
          </a:xfrm>
          <a:prstGeom prst="arc">
            <a:avLst>
              <a:gd name="adj1" fmla="val 17608932"/>
              <a:gd name="adj2" fmla="val 3559396"/>
            </a:avLst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TextBox 96"/>
          <p:cNvSpPr txBox="1"/>
          <p:nvPr/>
        </p:nvSpPr>
        <p:spPr>
          <a:xfrm>
            <a:off x="2826864" y="2453180"/>
            <a:ext cx="333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</a:t>
            </a:r>
            <a:endParaRPr lang="ru-RU" dirty="0"/>
          </a:p>
        </p:txBody>
      </p:sp>
      <p:sp>
        <p:nvSpPr>
          <p:cNvPr id="98" name="TextBox 97"/>
          <p:cNvSpPr txBox="1"/>
          <p:nvPr/>
        </p:nvSpPr>
        <p:spPr>
          <a:xfrm>
            <a:off x="3267365" y="4657597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М</a:t>
            </a:r>
          </a:p>
        </p:txBody>
      </p:sp>
      <p:sp>
        <p:nvSpPr>
          <p:cNvPr id="99" name="Дуга 98"/>
          <p:cNvSpPr/>
          <p:nvPr/>
        </p:nvSpPr>
        <p:spPr>
          <a:xfrm rot="4998054">
            <a:off x="3186955" y="4830963"/>
            <a:ext cx="364134" cy="349194"/>
          </a:xfrm>
          <a:prstGeom prst="arc">
            <a:avLst>
              <a:gd name="adj1" fmla="val 17608932"/>
              <a:gd name="adj2" fmla="val 3559396"/>
            </a:avLst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0" name="Прямая соединительная линия 99"/>
          <p:cNvCxnSpPr/>
          <p:nvPr/>
        </p:nvCxnSpPr>
        <p:spPr>
          <a:xfrm>
            <a:off x="1729376" y="2651398"/>
            <a:ext cx="3023725" cy="2199838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Прямая соединительная линия 101"/>
          <p:cNvCxnSpPr/>
          <p:nvPr/>
        </p:nvCxnSpPr>
        <p:spPr>
          <a:xfrm>
            <a:off x="3009229" y="1983491"/>
            <a:ext cx="463626" cy="3868698"/>
          </a:xfrm>
          <a:prstGeom prst="line">
            <a:avLst/>
          </a:prstGeom>
          <a:ln w="127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Прямая соединительная линия 100"/>
          <p:cNvCxnSpPr/>
          <p:nvPr/>
        </p:nvCxnSpPr>
        <p:spPr>
          <a:xfrm flipV="1">
            <a:off x="3220871" y="1700808"/>
            <a:ext cx="0" cy="4023397"/>
          </a:xfrm>
          <a:prstGeom prst="line">
            <a:avLst/>
          </a:prstGeom>
          <a:ln w="12700">
            <a:solidFill>
              <a:srgbClr val="FF7F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Овал 71"/>
          <p:cNvSpPr/>
          <p:nvPr/>
        </p:nvSpPr>
        <p:spPr>
          <a:xfrm rot="15798054">
            <a:off x="3200646" y="2355975"/>
            <a:ext cx="45719" cy="45719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Овал 72"/>
          <p:cNvSpPr/>
          <p:nvPr/>
        </p:nvSpPr>
        <p:spPr>
          <a:xfrm rot="15798054">
            <a:off x="3200956" y="5090726"/>
            <a:ext cx="45719" cy="45719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214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0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0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5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000"/>
                            </p:stCondLst>
                            <p:childTnLst>
                              <p:par>
                                <p:cTn id="5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5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0"/>
                            </p:stCondLst>
                            <p:childTnLst>
                              <p:par>
                                <p:cTn id="5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500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60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6500"/>
                            </p:stCondLst>
                            <p:childTnLst>
                              <p:par>
                                <p:cTn id="7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7000"/>
                            </p:stCondLst>
                            <p:childTnLst>
                              <p:par>
                                <p:cTn id="7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7500"/>
                            </p:stCondLst>
                            <p:childTnLst>
                              <p:par>
                                <p:cTn id="7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8000"/>
                            </p:stCondLst>
                            <p:childTnLst>
                              <p:par>
                                <p:cTn id="8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8500"/>
                            </p:stCondLst>
                            <p:childTnLst>
                              <p:par>
                                <p:cTn id="8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9000"/>
                            </p:stCondLst>
                            <p:childTnLst>
                              <p:par>
                                <p:cTn id="9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9500"/>
                            </p:stCondLst>
                            <p:childTnLst>
                              <p:par>
                                <p:cTn id="9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0000"/>
                            </p:stCondLst>
                            <p:childTnLst>
                              <p:par>
                                <p:cTn id="9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0500"/>
                            </p:stCondLst>
                            <p:childTnLst>
                              <p:par>
                                <p:cTn id="10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1000"/>
                            </p:stCondLst>
                            <p:childTnLst>
                              <p:par>
                                <p:cTn id="10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1500"/>
                            </p:stCondLst>
                            <p:childTnLst>
                              <p:par>
                                <p:cTn id="1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2000"/>
                            </p:stCondLst>
                            <p:childTnLst>
                              <p:par>
                                <p:cTn id="1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12500"/>
                            </p:stCondLst>
                            <p:childTnLst>
                              <p:par>
                                <p:cTn id="1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13000"/>
                            </p:stCondLst>
                            <p:childTnLst>
                              <p:par>
                                <p:cTn id="1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13500"/>
                            </p:stCondLst>
                            <p:childTnLst>
                              <p:par>
                                <p:cTn id="1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14000"/>
                            </p:stCondLst>
                            <p:childTnLst>
                              <p:par>
                                <p:cTn id="1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14500"/>
                            </p:stCondLst>
                            <p:childTnLst>
                              <p:par>
                                <p:cTn id="1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15500"/>
                            </p:stCondLst>
                            <p:childTnLst>
                              <p:par>
                                <p:cTn id="1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16000"/>
                            </p:stCondLst>
                            <p:childTnLst>
                              <p:par>
                                <p:cTn id="1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16500"/>
                            </p:stCondLst>
                            <p:childTnLst>
                              <p:par>
                                <p:cTn id="1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17000"/>
                            </p:stCondLst>
                            <p:childTnLst>
                              <p:par>
                                <p:cTn id="1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17500"/>
                            </p:stCondLst>
                            <p:childTnLst>
                              <p:par>
                                <p:cTn id="1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18000"/>
                            </p:stCondLst>
                            <p:childTnLst>
                              <p:par>
                                <p:cTn id="1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18500"/>
                            </p:stCondLst>
                            <p:childTnLst>
                              <p:par>
                                <p:cTn id="1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0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6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8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1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3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9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2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34" grpId="0"/>
      <p:bldP spid="35" grpId="0"/>
      <p:bldP spid="35" grpId="1"/>
      <p:bldP spid="67" grpId="0" animBg="1"/>
      <p:bldP spid="69" grpId="0" animBg="1"/>
      <p:bldP spid="69" grpId="1" animBg="1"/>
      <p:bldP spid="74" grpId="0"/>
      <p:bldP spid="74" grpId="1"/>
      <p:bldP spid="75" grpId="0"/>
      <p:bldP spid="75" grpId="1"/>
      <p:bldP spid="76" grpId="0"/>
      <p:bldP spid="77" grpId="0"/>
      <p:bldP spid="77" grpId="1"/>
      <p:bldP spid="78" grpId="0"/>
      <p:bldP spid="78" grpId="1"/>
      <p:bldP spid="79" grpId="0"/>
      <p:bldP spid="79" grpId="1"/>
      <p:bldP spid="80" grpId="0" animBg="1"/>
      <p:bldP spid="80" grpId="1" animBg="1"/>
      <p:bldP spid="81" grpId="0" animBg="1"/>
      <p:bldP spid="81" grpId="1" animBg="1"/>
      <p:bldP spid="82" grpId="0"/>
      <p:bldP spid="82" grpId="1"/>
      <p:bldP spid="83" grpId="0"/>
      <p:bldP spid="83" grpId="1"/>
      <p:bldP spid="84" grpId="0" animBg="1"/>
      <p:bldP spid="84" grpId="1" animBg="1"/>
      <p:bldP spid="85" grpId="0" animBg="1"/>
      <p:bldP spid="85" grpId="1" animBg="1"/>
      <p:bldP spid="86" grpId="0"/>
      <p:bldP spid="86" grpId="1"/>
      <p:bldP spid="89" grpId="0" animBg="1"/>
      <p:bldP spid="90" grpId="0" animBg="1"/>
      <p:bldP spid="91" grpId="0" animBg="1"/>
      <p:bldP spid="91" grpId="1" animBg="1"/>
      <p:bldP spid="92" grpId="0"/>
      <p:bldP spid="92" grpId="1"/>
      <p:bldP spid="93" grpId="0" animBg="1"/>
      <p:bldP spid="93" grpId="1" animBg="1"/>
      <p:bldP spid="94" grpId="0" animBg="1"/>
      <p:bldP spid="94" grpId="1" animBg="1"/>
      <p:bldP spid="95" grpId="0" animBg="1"/>
      <p:bldP spid="95" grpId="1" animBg="1"/>
      <p:bldP spid="96" grpId="0" animBg="1"/>
      <p:bldP spid="97" grpId="0"/>
      <p:bldP spid="97" grpId="1"/>
      <p:bldP spid="98" grpId="0"/>
      <p:bldP spid="98" grpId="1"/>
      <p:bldP spid="99" grpId="0" animBg="1"/>
      <p:bldP spid="72" grpId="0" animBg="1"/>
      <p:bldP spid="72" grpId="1" animBg="1"/>
      <p:bldP spid="73" grpId="0" animBg="1"/>
      <p:bldP spid="73" grpId="1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47cf866f5c7adbebd73df3e089577c7ee822e39d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994</TotalTime>
  <Words>516</Words>
  <Application>Microsoft Office PowerPoint</Application>
  <PresentationFormat>Широкоэкранный</PresentationFormat>
  <Paragraphs>102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Cambria Math</vt:lpstr>
      <vt:lpstr>GOST type B</vt:lpstr>
      <vt:lpstr>Тема Office</vt:lpstr>
      <vt:lpstr>Диметрическая проекция</vt:lpstr>
      <vt:lpstr>Построение осей при помощи циркуля</vt:lpstr>
      <vt:lpstr>Построение осей при помощи угольника</vt:lpstr>
      <vt:lpstr>Построение проекций окружностей</vt:lpstr>
      <vt:lpstr>Построение овала в плоскости xz</vt:lpstr>
      <vt:lpstr>Построение овала в плоскости xy</vt:lpstr>
      <vt:lpstr>Построение овала в плоскости yz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Диметрическая проекция</dc:title>
  <dc:creator>Физика Учитель</dc:creator>
  <cp:lastModifiedBy>rukzak125</cp:lastModifiedBy>
  <cp:revision>57</cp:revision>
  <dcterms:created xsi:type="dcterms:W3CDTF">2016-03-30T08:59:46Z</dcterms:created>
  <dcterms:modified xsi:type="dcterms:W3CDTF">2018-01-30T19:25:23Z</dcterms:modified>
</cp:coreProperties>
</file>